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152E7E-88D1-34FB-FBB7-232592E511EF}" name="HALE, Joy (NHS HERTFORDSHIRE AND WEST ESSEX ICB - 06K)" initials="HJ(HAWEI0" userId="S::joy.hale@nhs.net::22ef0634-5025-4d0e-9dbf-457f630c9d61" providerId="AD"/>
  <p188:author id="{3CEB46E1-3D23-45AE-A570-AEFD2604E927}" name="MCKELVEY, Gemma (NHS HERTFORDSHIRE AND WEST ESSEX ICB - 06K)" initials="MG(HAWEI0" userId="S::gemma.mckelvey@nhs.net::b561845b-00fa-4d68-a1ae-d9267dab2a79" providerId="AD"/>
  <p188:author id="{E89C73F9-574C-F034-B5C4-615DF8FA56C3}" name="MANDERS, Louise (NHS HERTFORDSHIRE AND WEST ESSEX ICB - 06N)" initials="ML(HAWEI0" userId="S::l.manders@nhs.net::a01cb402-9ab5-480d-8c4f-c30f4786c1f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1272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323" autoAdjust="0"/>
  </p:normalViewPr>
  <p:slideViewPr>
    <p:cSldViewPr snapToGrid="0">
      <p:cViewPr varScale="1">
        <p:scale>
          <a:sx n="84" d="100"/>
          <a:sy n="84" d="100"/>
        </p:scale>
        <p:origin x="720"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0A9A293-EF9F-47BD-8D67-B2EAE4DB7CE4}" type="datetimeFigureOut">
              <a:rPr lang="en-GB" smtClean="0"/>
              <a:t>06/09/2024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68BBD11-CDBC-4510-872F-E470EA5F8C4D}" type="slidenum">
              <a:rPr lang="en-GB" smtClean="0"/>
              <a:t>‹#›</a:t>
            </a:fld>
            <a:endParaRPr lang="en-GB"/>
          </a:p>
        </p:txBody>
      </p:sp>
    </p:spTree>
    <p:extLst>
      <p:ext uri="{BB962C8B-B14F-4D97-AF65-F5344CB8AC3E}">
        <p14:creationId xmlns:p14="http://schemas.microsoft.com/office/powerpoint/2010/main" val="219327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DAFC1-EEB5-ADFF-0184-0BC7EFC839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F97B27-9A1F-7246-8EE3-EAC0CB3669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BDE577-9837-DF98-0DDC-B8432284FC16}"/>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00875182-DD65-F644-E325-A5DADA4C0E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4DAADF-810E-E8CD-A360-742F26EC809D}"/>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56618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777A7-196C-36E7-FD4C-0F3E0BB237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E51661-18D3-97B9-2F36-F15DEF201A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969EDC-C8CE-0A53-9E60-6B6BA7B34A62}"/>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EC578537-D05C-68D7-8E74-386DDF743A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6DC800-3F0B-AF9B-8C96-E74F6CD8F2E6}"/>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238774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F3A8C0-4938-ECA0-2BC3-E2B1A8E7D0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688F74-A774-4244-BA90-387B938D42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2E22A8-B7BB-D46A-C3E3-CA2CD52B63A7}"/>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EF2EC479-5BD5-97B8-F970-8D09587616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DD38B6-3C61-73D3-4838-6636027F4B93}"/>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361101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BAFB-5171-434A-C0FB-B89CD0F83D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CA6562-E4A9-DD13-AB3C-BA985AC347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3B600A-F651-2ADA-648B-203430241352}"/>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4C1D33D0-899E-F0BA-7043-53D9E64FDA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702BA5-E01E-4C9C-3D01-551AB140CFF0}"/>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053770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E05B-631E-4523-A448-70CAAF091E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0DD2F5-4AC6-17F1-3218-F0C13185E3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6E93BE-D5B0-5D7B-8CCB-758E6FC97B7B}"/>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BEBB4D73-DCFD-6BA1-BB6B-1FDC69BBF6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C4C62C-6176-1DD2-6B74-CC5066DC2B38}"/>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3918063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937A-7E84-7259-0DA7-F988660715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E6D819-A954-5053-CD68-A43C75A931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51DB943-98D4-0AAF-0663-0C80ADD21A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C99489-966B-1365-95AD-50E1E245425D}"/>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6" name="Footer Placeholder 5">
            <a:extLst>
              <a:ext uri="{FF2B5EF4-FFF2-40B4-BE49-F238E27FC236}">
                <a16:creationId xmlns:a16="http://schemas.microsoft.com/office/drawing/2014/main" id="{D42CA440-C2D2-B132-B788-2E68A9025E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FD1E8B-2528-A417-7594-E634CC9075E9}"/>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18981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9E008-89C5-0AA8-20D0-80046AFE60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E4B2F7-CF33-E0CC-3493-17A9127DDB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DF5456-D3DD-FE6E-4CB6-F9D4562504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7D2AB-5EAD-015B-5796-0B2AE8B037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C7DED5-ED15-CF1F-E6B5-8B21B3E15F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4556C6-8209-92D6-9749-48F3B0EF9C27}"/>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8" name="Footer Placeholder 7">
            <a:extLst>
              <a:ext uri="{FF2B5EF4-FFF2-40B4-BE49-F238E27FC236}">
                <a16:creationId xmlns:a16="http://schemas.microsoft.com/office/drawing/2014/main" id="{4F8CF96B-D668-6110-1411-80C6BEDD596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216535-56E2-3577-6490-341F669D7850}"/>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617379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A888A-2646-A4A1-8368-B62C72ABB1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DAF773-3207-AD1F-77BC-F0A29BE6785A}"/>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4" name="Footer Placeholder 3">
            <a:extLst>
              <a:ext uri="{FF2B5EF4-FFF2-40B4-BE49-F238E27FC236}">
                <a16:creationId xmlns:a16="http://schemas.microsoft.com/office/drawing/2014/main" id="{294978C7-20F5-2103-2641-1E4DCAF76B2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6C9620F-67B3-7419-83D0-5164A51664B6}"/>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56178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BD1C27-5B59-8C64-A625-2FE660D910A4}"/>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3" name="Footer Placeholder 2">
            <a:extLst>
              <a:ext uri="{FF2B5EF4-FFF2-40B4-BE49-F238E27FC236}">
                <a16:creationId xmlns:a16="http://schemas.microsoft.com/office/drawing/2014/main" id="{3DCBF8B8-EAFA-A68E-1A34-FA8DAC7BBE9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9DCA4-4917-2DC6-EEC7-68636FB5FCC8}"/>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326634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8DEA0-5ED8-C2CE-3973-DEB0FE57D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C06F18E-9BDD-D3C1-5D0C-0B856D445E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86D40CF-81E9-7E3A-F2CE-84CDF07F7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1FF324-01E0-64CD-40E4-94D2B7ED23BA}"/>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6" name="Footer Placeholder 5">
            <a:extLst>
              <a:ext uri="{FF2B5EF4-FFF2-40B4-BE49-F238E27FC236}">
                <a16:creationId xmlns:a16="http://schemas.microsoft.com/office/drawing/2014/main" id="{E82E5119-20D8-1B3F-3DDA-E2EB6AA0F1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2D4574-C694-481D-E22E-BF22969B598E}"/>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79089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269DE-7718-AA0D-EC0A-4DE8EF41E6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F847D04-6418-0DBB-5672-A10BB6C263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D40077E-7851-4AAB-B66A-5276BAEEE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C3F1B-3BAB-1143-960B-ED558A10E924}"/>
              </a:ext>
            </a:extLst>
          </p:cNvPr>
          <p:cNvSpPr>
            <a:spLocks noGrp="1"/>
          </p:cNvSpPr>
          <p:nvPr>
            <p:ph type="dt" sz="half" idx="10"/>
          </p:nvPr>
        </p:nvSpPr>
        <p:spPr/>
        <p:txBody>
          <a:bodyPr/>
          <a:lstStyle/>
          <a:p>
            <a:fld id="{D84C785E-C5DD-4139-92F0-BB3B37FF5DAA}" type="datetimeFigureOut">
              <a:rPr lang="en-GB" smtClean="0"/>
              <a:t>06/09/2024</a:t>
            </a:fld>
            <a:endParaRPr lang="en-GB"/>
          </a:p>
        </p:txBody>
      </p:sp>
      <p:sp>
        <p:nvSpPr>
          <p:cNvPr id="6" name="Footer Placeholder 5">
            <a:extLst>
              <a:ext uri="{FF2B5EF4-FFF2-40B4-BE49-F238E27FC236}">
                <a16:creationId xmlns:a16="http://schemas.microsoft.com/office/drawing/2014/main" id="{56B9831C-3912-A0AD-4761-18657036B7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9545F0-EFCB-ADEC-B101-988AB0B78B00}"/>
              </a:ext>
            </a:extLst>
          </p:cNvPr>
          <p:cNvSpPr>
            <a:spLocks noGrp="1"/>
          </p:cNvSpPr>
          <p:nvPr>
            <p:ph type="sldNum" sz="quarter" idx="12"/>
          </p:nvPr>
        </p:nvSpPr>
        <p:spPr/>
        <p:txBody>
          <a:bodyPr/>
          <a:lstStyle/>
          <a:p>
            <a:fld id="{494DFC1C-F977-4551-9ACB-4BDAF3CBA234}" type="slidenum">
              <a:rPr lang="en-GB" smtClean="0"/>
              <a:t>‹#›</a:t>
            </a:fld>
            <a:endParaRPr lang="en-GB"/>
          </a:p>
        </p:txBody>
      </p:sp>
    </p:spTree>
    <p:extLst>
      <p:ext uri="{BB962C8B-B14F-4D97-AF65-F5344CB8AC3E}">
        <p14:creationId xmlns:p14="http://schemas.microsoft.com/office/powerpoint/2010/main" val="1960860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611049-097E-BF0F-F846-6FCCCF978D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07F0EC-1921-01AB-9D09-E058B62FE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CC79CF-629E-13FF-9529-4D4B11F9C4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C785E-C5DD-4139-92F0-BB3B37FF5DAA}" type="datetimeFigureOut">
              <a:rPr lang="en-GB" smtClean="0"/>
              <a:t>06/09/2024</a:t>
            </a:fld>
            <a:endParaRPr lang="en-GB"/>
          </a:p>
        </p:txBody>
      </p:sp>
      <p:sp>
        <p:nvSpPr>
          <p:cNvPr id="5" name="Footer Placeholder 4">
            <a:extLst>
              <a:ext uri="{FF2B5EF4-FFF2-40B4-BE49-F238E27FC236}">
                <a16:creationId xmlns:a16="http://schemas.microsoft.com/office/drawing/2014/main" id="{7B6A745C-A5C3-E30E-02D9-CCA8A339EB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31B43AC-338B-FF87-7C3B-1C10A0EE92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DFC1C-F977-4551-9ACB-4BDAF3CBA234}" type="slidenum">
              <a:rPr lang="en-GB" smtClean="0"/>
              <a:t>‹#›</a:t>
            </a:fld>
            <a:endParaRPr lang="en-GB"/>
          </a:p>
        </p:txBody>
      </p:sp>
    </p:spTree>
    <p:extLst>
      <p:ext uri="{BB962C8B-B14F-4D97-AF65-F5344CB8AC3E}">
        <p14:creationId xmlns:p14="http://schemas.microsoft.com/office/powerpoint/2010/main" val="945284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217DA0C3-22D1-F23D-528E-78DFFED829D3}"/>
              </a:ext>
            </a:extLst>
          </p:cNvPr>
          <p:cNvSpPr/>
          <p:nvPr/>
        </p:nvSpPr>
        <p:spPr>
          <a:xfrm>
            <a:off x="6157100" y="3939061"/>
            <a:ext cx="5959721" cy="2091349"/>
          </a:xfrm>
          <a:prstGeom prst="roundRect">
            <a:avLst/>
          </a:prstGeom>
          <a:solidFill>
            <a:srgbClr val="005EB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9" name="Picture 5">
            <a:extLst>
              <a:ext uri="{FF2B5EF4-FFF2-40B4-BE49-F238E27FC236}">
                <a16:creationId xmlns:a16="http://schemas.microsoft.com/office/drawing/2014/main" id="{1A64FB4A-2FE9-EE0C-1867-DB57F42030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6215" y="2946732"/>
            <a:ext cx="1077710" cy="37031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0" name="Picture 6">
            <a:extLst>
              <a:ext uri="{FF2B5EF4-FFF2-40B4-BE49-F238E27FC236}">
                <a16:creationId xmlns:a16="http://schemas.microsoft.com/office/drawing/2014/main" id="{3AD7ED06-50E2-B684-8728-496E3F4E40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5895" y="2946732"/>
            <a:ext cx="990774" cy="37081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32" name="Picture 8">
            <a:extLst>
              <a:ext uri="{FF2B5EF4-FFF2-40B4-BE49-F238E27FC236}">
                <a16:creationId xmlns:a16="http://schemas.microsoft.com/office/drawing/2014/main" id="{651375F1-176A-2EDE-2D4D-FD84B72CAE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8431" y="2946733"/>
            <a:ext cx="886083" cy="37404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050" name="Picture 2">
            <a:extLst>
              <a:ext uri="{FF2B5EF4-FFF2-40B4-BE49-F238E27FC236}">
                <a16:creationId xmlns:a16="http://schemas.microsoft.com/office/drawing/2014/main" id="{8E8137C1-AFC3-F6EA-61FC-96F4D47243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22020" y="96087"/>
            <a:ext cx="1860076" cy="12044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F4EFDB"/>
                  </a:outerShdw>
                </a:effectLst>
              </a14:hiddenEffects>
            </a:ext>
          </a:extLst>
        </p:spPr>
      </p:pic>
      <p:sp>
        <p:nvSpPr>
          <p:cNvPr id="8" name="Text Box 14">
            <a:extLst>
              <a:ext uri="{FF2B5EF4-FFF2-40B4-BE49-F238E27FC236}">
                <a16:creationId xmlns:a16="http://schemas.microsoft.com/office/drawing/2014/main" id="{E4E9D7E5-F2F5-4B76-F25A-B040303BBEB8}"/>
              </a:ext>
            </a:extLst>
          </p:cNvPr>
          <p:cNvSpPr txBox="1">
            <a:spLocks noChangeArrowheads="1"/>
          </p:cNvSpPr>
          <p:nvPr/>
        </p:nvSpPr>
        <p:spPr bwMode="auto">
          <a:xfrm>
            <a:off x="9722731" y="4240454"/>
            <a:ext cx="2290929" cy="14381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kumimoji="0" lang="en-US" altLang="en-US" sz="12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General practice has changed over the years. </a:t>
            </a:r>
          </a:p>
          <a:p>
            <a:pPr lvl="0" eaLnBrk="0" fontAlgn="base" hangingPunct="0">
              <a:spcBef>
                <a:spcPct val="0"/>
              </a:spcBef>
              <a:spcAft>
                <a:spcPct val="0"/>
              </a:spcAft>
            </a:pPr>
            <a:r>
              <a:rPr kumimoji="0" lang="en-US" altLang="en-US" sz="1200" b="1" i="0" u="none" strike="noStrike" cap="none" normalizeH="0" baseline="0" dirty="0">
                <a:ln>
                  <a:noFill/>
                </a:ln>
                <a:solidFill>
                  <a:schemeClr val="bg1"/>
                </a:solidFill>
                <a:effectLst/>
                <a:latin typeface="Arial" panose="020B0604020202020204" pitchFamily="34" charset="0"/>
                <a:cs typeface="Arial" panose="020B0604020202020204" pitchFamily="34" charset="0"/>
              </a:rPr>
              <a:t>Traditionally patients used to see the GP for all ailments. Now patients can see other clinicians who are able to offer treatment and support from the first contact.</a:t>
            </a:r>
          </a:p>
        </p:txBody>
      </p:sp>
      <p:sp>
        <p:nvSpPr>
          <p:cNvPr id="6" name="Rectangle: Rounded Corners 5">
            <a:extLst>
              <a:ext uri="{FF2B5EF4-FFF2-40B4-BE49-F238E27FC236}">
                <a16:creationId xmlns:a16="http://schemas.microsoft.com/office/drawing/2014/main" id="{66408DE7-0C17-7570-2CD1-5B316DEA0695}"/>
              </a:ext>
            </a:extLst>
          </p:cNvPr>
          <p:cNvSpPr/>
          <p:nvPr/>
        </p:nvSpPr>
        <p:spPr>
          <a:xfrm>
            <a:off x="6446467" y="1618485"/>
            <a:ext cx="5463884" cy="800220"/>
          </a:xfrm>
          <a:prstGeom prst="roundRect">
            <a:avLst/>
          </a:prstGeom>
          <a:solidFill>
            <a:srgbClr val="005EB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6EAD00D-6022-674A-DDE8-B454193BD72C}"/>
              </a:ext>
            </a:extLst>
          </p:cNvPr>
          <p:cNvSpPr txBox="1"/>
          <p:nvPr/>
        </p:nvSpPr>
        <p:spPr>
          <a:xfrm>
            <a:off x="6767341" y="1784485"/>
            <a:ext cx="6096001" cy="400110"/>
          </a:xfrm>
          <a:prstGeom prst="rect">
            <a:avLst/>
          </a:prstGeom>
          <a:noFill/>
        </p:spPr>
        <p:txBody>
          <a:bodyPr wrap="square">
            <a:spAutoFit/>
          </a:bodyPr>
          <a:lstStyle/>
          <a:p>
            <a:r>
              <a:rPr lang="en-GB" sz="2000" kern="0" dirty="0">
                <a:solidFill>
                  <a:schemeClr val="bg1"/>
                </a:solidFill>
                <a:effectLst/>
                <a:latin typeface="Arial" panose="020B0604020202020204" pitchFamily="34" charset="0"/>
                <a:ea typeface="Calibri" panose="020F0502020204030204" pitchFamily="34" charset="0"/>
              </a:rPr>
              <a:t>Additional roles at the Health Centre</a:t>
            </a:r>
            <a:endParaRPr lang="en-GB" sz="2000" dirty="0">
              <a:solidFill>
                <a:schemeClr val="bg1"/>
              </a:solidFill>
            </a:endParaRPr>
          </a:p>
        </p:txBody>
      </p:sp>
      <p:sp>
        <p:nvSpPr>
          <p:cNvPr id="4" name="Rectangle: Rounded Corners 3">
            <a:extLst>
              <a:ext uri="{FF2B5EF4-FFF2-40B4-BE49-F238E27FC236}">
                <a16:creationId xmlns:a16="http://schemas.microsoft.com/office/drawing/2014/main" id="{C316D3FF-90A8-48A7-988C-D52460469583}"/>
              </a:ext>
            </a:extLst>
          </p:cNvPr>
          <p:cNvSpPr/>
          <p:nvPr/>
        </p:nvSpPr>
        <p:spPr>
          <a:xfrm>
            <a:off x="248503" y="5721051"/>
            <a:ext cx="5154311" cy="845510"/>
          </a:xfrm>
          <a:prstGeom prst="roundRect">
            <a:avLst/>
          </a:prstGeom>
          <a:solidFill>
            <a:srgbClr val="005EB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AB66008C-3A3D-40BA-1915-40D803E6588E}"/>
              </a:ext>
            </a:extLst>
          </p:cNvPr>
          <p:cNvSpPr txBox="1"/>
          <p:nvPr/>
        </p:nvSpPr>
        <p:spPr>
          <a:xfrm>
            <a:off x="301257" y="5763809"/>
            <a:ext cx="5048802" cy="769441"/>
          </a:xfrm>
          <a:prstGeom prst="rect">
            <a:avLst/>
          </a:prstGeom>
          <a:noFill/>
        </p:spPr>
        <p:txBody>
          <a:bodyPr wrap="square">
            <a:spAutoFit/>
          </a:bodyPr>
          <a:lstStyle/>
          <a:p>
            <a:r>
              <a:rPr lang="en-GB" sz="1100" kern="0" dirty="0">
                <a:solidFill>
                  <a:schemeClr val="bg1"/>
                </a:solidFill>
                <a:latin typeface="Arial" panose="020B0604020202020204" pitchFamily="34" charset="0"/>
              </a:rPr>
              <a:t>When you contact the practice our experienced reception team will ask for a few details to ensure you are placed with the right health care professional. </a:t>
            </a:r>
          </a:p>
          <a:p>
            <a:pPr algn="ctr"/>
            <a:endParaRPr lang="en-GB" sz="1100" i="1" kern="0" dirty="0">
              <a:solidFill>
                <a:schemeClr val="bg1"/>
              </a:solidFill>
              <a:latin typeface="Arial" panose="020B0604020202020204" pitchFamily="34" charset="0"/>
            </a:endParaRPr>
          </a:p>
          <a:p>
            <a:pPr algn="ctr"/>
            <a:r>
              <a:rPr lang="en-GB" sz="1100" i="1" kern="0" dirty="0">
                <a:solidFill>
                  <a:schemeClr val="bg1"/>
                </a:solidFill>
                <a:latin typeface="Arial" panose="020B0604020202020204" pitchFamily="34" charset="0"/>
              </a:rPr>
              <a:t>‘Ensuring you get the care you need, when you need it’</a:t>
            </a:r>
            <a:endParaRPr lang="en-GB" sz="1100" i="1" dirty="0">
              <a:solidFill>
                <a:schemeClr val="bg1"/>
              </a:solidFill>
            </a:endParaRPr>
          </a:p>
        </p:txBody>
      </p:sp>
      <p:sp>
        <p:nvSpPr>
          <p:cNvPr id="9" name="TextBox 8">
            <a:extLst>
              <a:ext uri="{FF2B5EF4-FFF2-40B4-BE49-F238E27FC236}">
                <a16:creationId xmlns:a16="http://schemas.microsoft.com/office/drawing/2014/main" id="{664FAEFB-0BAC-C2CD-614E-13153CE76B70}"/>
              </a:ext>
            </a:extLst>
          </p:cNvPr>
          <p:cNvSpPr txBox="1"/>
          <p:nvPr/>
        </p:nvSpPr>
        <p:spPr>
          <a:xfrm>
            <a:off x="103674" y="6526800"/>
            <a:ext cx="5048802" cy="246221"/>
          </a:xfrm>
          <a:prstGeom prst="rect">
            <a:avLst/>
          </a:prstGeom>
          <a:noFill/>
        </p:spPr>
        <p:txBody>
          <a:bodyPr wrap="square">
            <a:spAutoFit/>
          </a:bodyPr>
          <a:lstStyle/>
          <a:p>
            <a:r>
              <a:rPr lang="en-GB" sz="600" kern="0" dirty="0">
                <a:effectLst/>
                <a:latin typeface="Arial" panose="020B0604020202020204" pitchFamily="34" charset="0"/>
                <a:ea typeface="Calibri" panose="020F0502020204030204" pitchFamily="34" charset="0"/>
              </a:rPr>
              <a:t>Produced by NHS Hertfordshire and West Essex ICB July 2024</a:t>
            </a:r>
            <a:r>
              <a:rPr lang="en-GB" sz="600" kern="0" dirty="0">
                <a:solidFill>
                  <a:schemeClr val="bg1"/>
                </a:solidFill>
                <a:effectLst/>
                <a:latin typeface="Arial" panose="020B0604020202020204" pitchFamily="34" charset="0"/>
                <a:ea typeface="Calibri" panose="020F0502020204030204" pitchFamily="34" charset="0"/>
              </a:rPr>
              <a:t>for </a:t>
            </a:r>
            <a:r>
              <a:rPr lang="en-GB" sz="1000" kern="0" dirty="0">
                <a:solidFill>
                  <a:schemeClr val="bg1"/>
                </a:solidFill>
                <a:effectLst/>
                <a:latin typeface="Arial" panose="020B0604020202020204" pitchFamily="34" charset="0"/>
                <a:ea typeface="Calibri" panose="020F0502020204030204" pitchFamily="34" charset="0"/>
              </a:rPr>
              <a:t>their n</a:t>
            </a:r>
            <a:r>
              <a:rPr lang="en-GB" sz="1000" kern="0" dirty="0">
                <a:solidFill>
                  <a:schemeClr val="bg1"/>
                </a:solidFill>
                <a:latin typeface="Arial" panose="020B0604020202020204" pitchFamily="34" charset="0"/>
                <a:ea typeface="Calibri" panose="020F0502020204030204" pitchFamily="34" charset="0"/>
              </a:rPr>
              <a:t>eeds, visit XXXXXX</a:t>
            </a:r>
            <a:endParaRPr lang="en-GB" sz="1000" dirty="0">
              <a:solidFill>
                <a:schemeClr val="bg1"/>
              </a:solidFill>
            </a:endParaRPr>
          </a:p>
        </p:txBody>
      </p:sp>
      <p:sp>
        <p:nvSpPr>
          <p:cNvPr id="10" name="TextBox 9">
            <a:extLst>
              <a:ext uri="{FF2B5EF4-FFF2-40B4-BE49-F238E27FC236}">
                <a16:creationId xmlns:a16="http://schemas.microsoft.com/office/drawing/2014/main" id="{67EAF7AE-1C5C-2BAE-84B3-81C05D7F605C}"/>
              </a:ext>
            </a:extLst>
          </p:cNvPr>
          <p:cNvSpPr txBox="1"/>
          <p:nvPr/>
        </p:nvSpPr>
        <p:spPr>
          <a:xfrm>
            <a:off x="6385370" y="179338"/>
            <a:ext cx="3121265" cy="800219"/>
          </a:xfrm>
          <a:prstGeom prst="rect">
            <a:avLst/>
          </a:prstGeom>
          <a:noFill/>
        </p:spPr>
        <p:txBody>
          <a:bodyPr wrap="square" rtlCol="0">
            <a:spAutoFit/>
          </a:bodyPr>
          <a:lstStyle/>
          <a:p>
            <a:r>
              <a:rPr lang="en-GB" sz="1800" b="1" dirty="0">
                <a:effectLst/>
                <a:latin typeface="Calibri" panose="020F0502020204030204" pitchFamily="34" charset="0"/>
                <a:ea typeface="Times New Roman" panose="02020603050405020304" pitchFamily="18" charset="0"/>
              </a:rPr>
              <a:t>Much Hadham Health Centre</a:t>
            </a:r>
          </a:p>
          <a:p>
            <a:r>
              <a:rPr lang="en-GB" sz="1400" dirty="0">
                <a:effectLst/>
                <a:latin typeface="Calibri" panose="020F0502020204030204" pitchFamily="34" charset="0"/>
                <a:ea typeface="Times New Roman" panose="02020603050405020304" pitchFamily="18" charset="0"/>
              </a:rPr>
              <a:t>Ash Meadow, Much Hadham, SG10 6DE</a:t>
            </a:r>
            <a:endParaRPr lang="en-GB" sz="1400" dirty="0">
              <a:effectLst/>
              <a:latin typeface="Times New Roman" panose="02020603050405020304" pitchFamily="18" charset="0"/>
              <a:ea typeface="Times New Roman" panose="02020603050405020304" pitchFamily="18" charset="0"/>
            </a:endParaRPr>
          </a:p>
          <a:p>
            <a:r>
              <a:rPr lang="en-GB" sz="1400" dirty="0"/>
              <a:t>01279 842242 much.hadham@nhs.net</a:t>
            </a:r>
          </a:p>
        </p:txBody>
      </p:sp>
      <p:sp>
        <p:nvSpPr>
          <p:cNvPr id="11" name="TextBox 10">
            <a:extLst>
              <a:ext uri="{FF2B5EF4-FFF2-40B4-BE49-F238E27FC236}">
                <a16:creationId xmlns:a16="http://schemas.microsoft.com/office/drawing/2014/main" id="{5E918DAF-CC0C-FB47-7EF7-ADA58E496129}"/>
              </a:ext>
            </a:extLst>
          </p:cNvPr>
          <p:cNvSpPr txBox="1"/>
          <p:nvPr/>
        </p:nvSpPr>
        <p:spPr>
          <a:xfrm>
            <a:off x="534545" y="3446141"/>
            <a:ext cx="2151182" cy="2123658"/>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Health and Well-being Coach Ollie</a:t>
            </a:r>
          </a:p>
          <a:p>
            <a:r>
              <a:rPr lang="en-GB" sz="1100" dirty="0">
                <a:latin typeface="Arial" panose="020B0604020202020204" pitchFamily="34" charset="0"/>
                <a:cs typeface="Arial" panose="020B0604020202020204" pitchFamily="34" charset="0"/>
              </a:rPr>
              <a:t>Coaching patients to take control of their health through lifestyle and behaviour changes linking this to fitness and exercise. He works with patients to develop personalised plans focusing on improving physical and mental well-being.</a:t>
            </a:r>
          </a:p>
        </p:txBody>
      </p:sp>
      <p:sp>
        <p:nvSpPr>
          <p:cNvPr id="12" name="TextBox 11">
            <a:extLst>
              <a:ext uri="{FF2B5EF4-FFF2-40B4-BE49-F238E27FC236}">
                <a16:creationId xmlns:a16="http://schemas.microsoft.com/office/drawing/2014/main" id="{81A9C616-DAFE-C961-55C5-982DD5E8A674}"/>
              </a:ext>
            </a:extLst>
          </p:cNvPr>
          <p:cNvSpPr txBox="1"/>
          <p:nvPr/>
        </p:nvSpPr>
        <p:spPr>
          <a:xfrm>
            <a:off x="3001294" y="1818506"/>
            <a:ext cx="2151182" cy="1615827"/>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Occupational Therapist</a:t>
            </a:r>
          </a:p>
          <a:p>
            <a:r>
              <a:rPr lang="en-GB" sz="1100" b="1" dirty="0">
                <a:solidFill>
                  <a:srgbClr val="005EB8"/>
                </a:solidFill>
                <a:latin typeface="Arial" panose="020B0604020202020204" pitchFamily="34" charset="0"/>
                <a:cs typeface="Arial" panose="020B0604020202020204" pitchFamily="34" charset="0"/>
              </a:rPr>
              <a:t>Jacqui</a:t>
            </a:r>
          </a:p>
          <a:p>
            <a:r>
              <a:rPr lang="en-GB" sz="1100" dirty="0">
                <a:latin typeface="Arial" panose="020B0604020202020204" pitchFamily="34" charset="0"/>
                <a:cs typeface="Arial" panose="020B0604020202020204" pitchFamily="34" charset="0"/>
              </a:rPr>
              <a:t>Specialising in ASD and ADHD she supports patients using sensory techniques and helps families with coping mechanisms while they wait for their assessment / diagnosis. </a:t>
            </a:r>
          </a:p>
        </p:txBody>
      </p:sp>
      <p:sp>
        <p:nvSpPr>
          <p:cNvPr id="15" name="TextBox 14">
            <a:extLst>
              <a:ext uri="{FF2B5EF4-FFF2-40B4-BE49-F238E27FC236}">
                <a16:creationId xmlns:a16="http://schemas.microsoft.com/office/drawing/2014/main" id="{860C84E9-FBB3-7A3C-5DB9-5A561E549BAC}"/>
              </a:ext>
            </a:extLst>
          </p:cNvPr>
          <p:cNvSpPr txBox="1"/>
          <p:nvPr/>
        </p:nvSpPr>
        <p:spPr>
          <a:xfrm>
            <a:off x="2974736" y="245139"/>
            <a:ext cx="2151182" cy="1615827"/>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Social Prescribers</a:t>
            </a:r>
          </a:p>
          <a:p>
            <a:r>
              <a:rPr lang="en-GB" sz="1100" b="1" dirty="0">
                <a:solidFill>
                  <a:srgbClr val="005EB8"/>
                </a:solidFill>
                <a:latin typeface="Arial" panose="020B0604020202020204" pitchFamily="34" charset="0"/>
                <a:cs typeface="Arial" panose="020B0604020202020204" pitchFamily="34" charset="0"/>
              </a:rPr>
              <a:t>Simon, Guppy, Linda</a:t>
            </a:r>
          </a:p>
          <a:p>
            <a:r>
              <a:rPr lang="en-GB" sz="1100" dirty="0">
                <a:latin typeface="Arial" panose="020B0604020202020204" pitchFamily="34" charset="0"/>
                <a:cs typeface="Arial" panose="020B0604020202020204" pitchFamily="34" charset="0"/>
              </a:rPr>
              <a:t>The team offer personalised, practical support around housing, benefits, debt, social isolation, bereavement and help connect patients to local community services.</a:t>
            </a:r>
          </a:p>
        </p:txBody>
      </p:sp>
      <p:sp>
        <p:nvSpPr>
          <p:cNvPr id="17" name="TextBox 16">
            <a:extLst>
              <a:ext uri="{FF2B5EF4-FFF2-40B4-BE49-F238E27FC236}">
                <a16:creationId xmlns:a16="http://schemas.microsoft.com/office/drawing/2014/main" id="{6ABCD0F4-3F0B-C82D-F8B0-DDA490E1E2A2}"/>
              </a:ext>
            </a:extLst>
          </p:cNvPr>
          <p:cNvSpPr txBox="1"/>
          <p:nvPr/>
        </p:nvSpPr>
        <p:spPr>
          <a:xfrm>
            <a:off x="476893" y="1818293"/>
            <a:ext cx="2151182" cy="1615827"/>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Dietitian</a:t>
            </a:r>
          </a:p>
          <a:p>
            <a:r>
              <a:rPr lang="en-GB" sz="1100" b="1" dirty="0">
                <a:solidFill>
                  <a:srgbClr val="005EB8"/>
                </a:solidFill>
                <a:latin typeface="Arial" panose="020B0604020202020204" pitchFamily="34" charset="0"/>
                <a:cs typeface="Arial" panose="020B0604020202020204" pitchFamily="34" charset="0"/>
              </a:rPr>
              <a:t>Julie</a:t>
            </a:r>
          </a:p>
          <a:p>
            <a:r>
              <a:rPr lang="en-GB" sz="1100" dirty="0">
                <a:latin typeface="Arial" panose="020B0604020202020204" pitchFamily="34" charset="0"/>
                <a:cs typeface="Arial" panose="020B0604020202020204" pitchFamily="34" charset="0"/>
              </a:rPr>
              <a:t>Specialising in nutrition, she provides expert advice on diet for health improvement, disease management and prevention. Patients are referred by the GP. </a:t>
            </a:r>
          </a:p>
        </p:txBody>
      </p:sp>
      <p:sp>
        <p:nvSpPr>
          <p:cNvPr id="18" name="TextBox 17">
            <a:extLst>
              <a:ext uri="{FF2B5EF4-FFF2-40B4-BE49-F238E27FC236}">
                <a16:creationId xmlns:a16="http://schemas.microsoft.com/office/drawing/2014/main" id="{E51CE3DA-D5AE-6A06-69F7-49C54BD6E97F}"/>
              </a:ext>
            </a:extLst>
          </p:cNvPr>
          <p:cNvSpPr txBox="1"/>
          <p:nvPr/>
        </p:nvSpPr>
        <p:spPr>
          <a:xfrm>
            <a:off x="3028211" y="3438174"/>
            <a:ext cx="2151182" cy="1954381"/>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GP Assistant</a:t>
            </a:r>
          </a:p>
          <a:p>
            <a:r>
              <a:rPr lang="en-GB" sz="1100" b="1" dirty="0">
                <a:solidFill>
                  <a:srgbClr val="005EB8"/>
                </a:solidFill>
                <a:latin typeface="Arial" panose="020B0604020202020204" pitchFamily="34" charset="0"/>
                <a:cs typeface="Arial" panose="020B0604020202020204" pitchFamily="34" charset="0"/>
              </a:rPr>
              <a:t>Kathryn</a:t>
            </a:r>
          </a:p>
          <a:p>
            <a:r>
              <a:rPr lang="en-GB" sz="1100" dirty="0">
                <a:latin typeface="Arial" panose="020B0604020202020204" pitchFamily="34" charset="0"/>
                <a:cs typeface="Arial" panose="020B0604020202020204" pitchFamily="34" charset="0"/>
              </a:rPr>
              <a:t>Assisting in the day to day operations of GP practice, supporting GPs and other clinicians with administrative tasks, patient care, referrals to secondary care, management of patient records and communication.</a:t>
            </a:r>
          </a:p>
        </p:txBody>
      </p:sp>
      <p:sp>
        <p:nvSpPr>
          <p:cNvPr id="19" name="TextBox 18">
            <a:extLst>
              <a:ext uri="{FF2B5EF4-FFF2-40B4-BE49-F238E27FC236}">
                <a16:creationId xmlns:a16="http://schemas.microsoft.com/office/drawing/2014/main" id="{C580CCCA-9E52-A2F9-B46B-219B97A70AB1}"/>
              </a:ext>
            </a:extLst>
          </p:cNvPr>
          <p:cNvSpPr txBox="1"/>
          <p:nvPr/>
        </p:nvSpPr>
        <p:spPr>
          <a:xfrm>
            <a:off x="447968" y="259896"/>
            <a:ext cx="2151182" cy="1615827"/>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Young Persons Link Worker Ben</a:t>
            </a:r>
          </a:p>
          <a:p>
            <a:r>
              <a:rPr lang="en-GB" sz="1100" dirty="0">
                <a:latin typeface="Arial" panose="020B0604020202020204" pitchFamily="34" charset="0"/>
                <a:cs typeface="Arial" panose="020B0604020202020204" pitchFamily="34" charset="0"/>
              </a:rPr>
              <a:t>Works with young people aged 11-25 to provide support for those to access community- based services for mental health and general well-being issues.</a:t>
            </a:r>
          </a:p>
        </p:txBody>
      </p:sp>
    </p:spTree>
    <p:extLst>
      <p:ext uri="{BB962C8B-B14F-4D97-AF65-F5344CB8AC3E}">
        <p14:creationId xmlns:p14="http://schemas.microsoft.com/office/powerpoint/2010/main" val="324150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9">
            <a:extLst>
              <a:ext uri="{FF2B5EF4-FFF2-40B4-BE49-F238E27FC236}">
                <a16:creationId xmlns:a16="http://schemas.microsoft.com/office/drawing/2014/main" id="{98108EDF-9536-DF83-62B2-2112B1118130}"/>
              </a:ext>
            </a:extLst>
          </p:cNvPr>
          <p:cNvSpPr txBox="1">
            <a:spLocks noChangeArrowheads="1"/>
          </p:cNvSpPr>
          <p:nvPr/>
        </p:nvSpPr>
        <p:spPr bwMode="auto">
          <a:xfrm>
            <a:off x="267676" y="390889"/>
            <a:ext cx="5714023" cy="165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rgbClr val="005EB8"/>
                </a:solidFill>
                <a:effectLst/>
                <a:latin typeface="Arial" panose="020B0604020202020204" pitchFamily="34" charset="0"/>
                <a:cs typeface="Arial" panose="020B0604020202020204" pitchFamily="34" charset="0"/>
              </a:rPr>
              <a:t>When you’re feeling unwell, you want to get advice and help quickly. </a:t>
            </a:r>
            <a:endParaRPr kumimoji="0" lang="en-US" altLang="en-US" b="0" i="0" u="none" strike="noStrike" cap="none" normalizeH="0" baseline="0" dirty="0">
              <a:ln>
                <a:noFill/>
              </a:ln>
              <a:solidFill>
                <a:srgbClr val="005EB8"/>
              </a:solidFill>
              <a:effectLst/>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1F08634-1D7A-E108-A26C-F7548362E48B}"/>
              </a:ext>
            </a:extLst>
          </p:cNvPr>
          <p:cNvSpPr txBox="1"/>
          <p:nvPr/>
        </p:nvSpPr>
        <p:spPr>
          <a:xfrm>
            <a:off x="6329360" y="212752"/>
            <a:ext cx="2117265" cy="2292935"/>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Advanced Nurse Practitioner Bonny </a:t>
            </a:r>
          </a:p>
          <a:p>
            <a:r>
              <a:rPr lang="en-GB" sz="1100" dirty="0">
                <a:effectLst/>
                <a:latin typeface="Arial" panose="020B0604020202020204" pitchFamily="34" charset="0"/>
                <a:ea typeface="Calibri" panose="020F0502020204030204" pitchFamily="34" charset="0"/>
                <a:cs typeface="Arial" panose="020B0604020202020204" pitchFamily="34" charset="0"/>
              </a:rPr>
              <a:t>Works alongside GPs and other practice staff to provide care to both adults and children for minor illness. She can prescribe medication, order tests, interpret results, diagnose your health problems and organise and create an appropriate treatment plan. </a:t>
            </a:r>
          </a:p>
          <a:p>
            <a:endParaRPr lang="en-GB" sz="11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E3604B41-C04B-502D-91E6-A8F8AB8E3980}"/>
              </a:ext>
            </a:extLst>
          </p:cNvPr>
          <p:cNvSpPr txBox="1"/>
          <p:nvPr/>
        </p:nvSpPr>
        <p:spPr>
          <a:xfrm>
            <a:off x="206128" y="1053798"/>
            <a:ext cx="5714023" cy="2831544"/>
          </a:xfrm>
          <a:prstGeom prst="rect">
            <a:avLst/>
          </a:prstGeom>
          <a:noFill/>
        </p:spPr>
        <p:txBody>
          <a:bodyPr wrap="square">
            <a:spAutoFit/>
          </a:bodyPr>
          <a:lstStyle/>
          <a:p>
            <a:r>
              <a:rPr lang="en-GB" sz="1200" dirty="0">
                <a:solidFill>
                  <a:srgbClr val="242424"/>
                </a:solidFill>
                <a:effectLst/>
                <a:latin typeface="Arial" panose="020B0604020202020204" pitchFamily="34" charset="0"/>
                <a:ea typeface="Calibri" panose="020F0502020204030204" pitchFamily="34" charset="0"/>
                <a:cs typeface="Arial" panose="020B0604020202020204" pitchFamily="34" charset="0"/>
              </a:rPr>
              <a:t>General practice is often the front door into NHS services and the way that people get health advice, information, treatment and support.</a:t>
            </a:r>
            <a:r>
              <a:rPr lang="en-GB" sz="1200" dirty="0">
                <a:effectLst/>
                <a:latin typeface="Arial" panose="020B0604020202020204" pitchFamily="34" charset="0"/>
                <a:ea typeface="Calibri" panose="020F0502020204030204" pitchFamily="34" charset="0"/>
                <a:cs typeface="Arial" panose="020B0604020202020204" pitchFamily="34" charset="0"/>
              </a:rPr>
              <a:t> </a:t>
            </a:r>
          </a:p>
          <a:p>
            <a:endParaRPr lang="en-GB" sz="1200" dirty="0">
              <a:effectLst/>
              <a:latin typeface="Arial" panose="020B0604020202020204" pitchFamily="34" charset="0"/>
              <a:ea typeface="Calibri" panose="020F0502020204030204" pitchFamily="34" charset="0"/>
              <a:cs typeface="Arial" panose="020B0604020202020204" pitchFamily="34" charset="0"/>
            </a:endParaRPr>
          </a:p>
          <a:p>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So that you can get the right care at the right time, there are different specialist roles</a:t>
            </a: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in general practice working together to care for you. The clinicians work at your practice and across a group of practices in your area, which is called a primary care network.</a:t>
            </a:r>
          </a:p>
          <a:p>
            <a:endParaRPr lang="en-GB" sz="1200" dirty="0">
              <a:solidFill>
                <a:srgbClr val="242424"/>
              </a:solidFill>
              <a:latin typeface="Arial" panose="020B0604020202020204" pitchFamily="34" charset="0"/>
              <a:ea typeface="Times New Roman" panose="02020603050405020304" pitchFamily="18" charset="0"/>
              <a:cs typeface="Arial" panose="020B0604020202020204" pitchFamily="34" charset="0"/>
            </a:endParaRPr>
          </a:p>
          <a:p>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We want to support you to get the right appointment for your needs. You could be offered an appointment with a nurse, a paramedic, a pharmacist, a physiotherapist or another role rather than a GP if this is the best person to help you. </a:t>
            </a:r>
          </a:p>
          <a:p>
            <a:endParaRPr lang="en-GB" sz="1200" dirty="0">
              <a:solidFill>
                <a:srgbClr val="242424"/>
              </a:solidFill>
              <a:latin typeface="Arial" panose="020B0604020202020204" pitchFamily="34" charset="0"/>
              <a:ea typeface="Times New Roman" panose="02020603050405020304" pitchFamily="18" charset="0"/>
              <a:cs typeface="Arial" panose="020B0604020202020204" pitchFamily="34" charset="0"/>
            </a:endParaRPr>
          </a:p>
          <a:p>
            <a:endParaRPr lang="en-GB"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en-GB" sz="1100" dirty="0">
                <a:solidFill>
                  <a:srgbClr val="242424"/>
                </a:solidFill>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18" name="Picture 7">
            <a:extLst>
              <a:ext uri="{FF2B5EF4-FFF2-40B4-BE49-F238E27FC236}">
                <a16:creationId xmlns:a16="http://schemas.microsoft.com/office/drawing/2014/main" id="{7B0C8A3B-F939-226D-6F5C-89D09DA087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408" y="3943145"/>
            <a:ext cx="582976" cy="21388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2" name="Picture 21" descr="A cartoon of a person crossing their arms&#10;&#10;Description automatically generated">
            <a:extLst>
              <a:ext uri="{FF2B5EF4-FFF2-40B4-BE49-F238E27FC236}">
                <a16:creationId xmlns:a16="http://schemas.microsoft.com/office/drawing/2014/main" id="{17D488BF-BC06-09DF-B990-46D05E7362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73983">
            <a:off x="11342751" y="4372021"/>
            <a:ext cx="550692" cy="2115157"/>
          </a:xfrm>
          <a:prstGeom prst="rect">
            <a:avLst/>
          </a:prstGeom>
        </p:spPr>
      </p:pic>
      <p:sp>
        <p:nvSpPr>
          <p:cNvPr id="3" name="TextBox 2">
            <a:extLst>
              <a:ext uri="{FF2B5EF4-FFF2-40B4-BE49-F238E27FC236}">
                <a16:creationId xmlns:a16="http://schemas.microsoft.com/office/drawing/2014/main" id="{24501DEA-D89E-9347-9378-B06451027577}"/>
              </a:ext>
            </a:extLst>
          </p:cNvPr>
          <p:cNvSpPr txBox="1"/>
          <p:nvPr/>
        </p:nvSpPr>
        <p:spPr>
          <a:xfrm>
            <a:off x="8878984" y="212752"/>
            <a:ext cx="2259619" cy="2123658"/>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Community Paramedic</a:t>
            </a:r>
          </a:p>
          <a:p>
            <a:r>
              <a:rPr lang="en-GB" sz="1100" b="1" dirty="0">
                <a:solidFill>
                  <a:srgbClr val="005EB8"/>
                </a:solidFill>
                <a:latin typeface="Arial" panose="020B0604020202020204" pitchFamily="34" charset="0"/>
                <a:cs typeface="Arial" panose="020B0604020202020204" pitchFamily="34" charset="0"/>
              </a:rPr>
              <a:t>Tina</a:t>
            </a:r>
          </a:p>
          <a:p>
            <a:r>
              <a:rPr lang="en-GB" sz="1100" dirty="0">
                <a:latin typeface="Arial" panose="020B0604020202020204" pitchFamily="34" charset="0"/>
                <a:cs typeface="Arial" panose="020B0604020202020204" pitchFamily="34" charset="0"/>
              </a:rPr>
              <a:t>Visits patients who are housebound or unable to attend the practice with chronic health conditions. She will also visit elderly, frail patients who have not attended for some time, providing a health check, take bloods, review medication and refer for support if required. </a:t>
            </a:r>
          </a:p>
        </p:txBody>
      </p:sp>
      <p:sp>
        <p:nvSpPr>
          <p:cNvPr id="7" name="TextBox 6">
            <a:extLst>
              <a:ext uri="{FF2B5EF4-FFF2-40B4-BE49-F238E27FC236}">
                <a16:creationId xmlns:a16="http://schemas.microsoft.com/office/drawing/2014/main" id="{221793A5-3254-B055-8031-A2603FE8DEB2}"/>
              </a:ext>
            </a:extLst>
          </p:cNvPr>
          <p:cNvSpPr txBox="1"/>
          <p:nvPr/>
        </p:nvSpPr>
        <p:spPr>
          <a:xfrm>
            <a:off x="6307018" y="2266443"/>
            <a:ext cx="2151182" cy="2292935"/>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Clinical Pharmacist</a:t>
            </a:r>
          </a:p>
          <a:p>
            <a:r>
              <a:rPr lang="en-GB" sz="1100" b="1" dirty="0" err="1">
                <a:solidFill>
                  <a:srgbClr val="005EB8"/>
                </a:solidFill>
                <a:latin typeface="Arial" panose="020B0604020202020204" pitchFamily="34" charset="0"/>
                <a:cs typeface="Arial" panose="020B0604020202020204" pitchFamily="34" charset="0"/>
              </a:rPr>
              <a:t>Dilusha</a:t>
            </a:r>
            <a:endParaRPr lang="en-GB" sz="1100" b="1" dirty="0">
              <a:solidFill>
                <a:srgbClr val="005EB8"/>
              </a:solidFill>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Assess and treat patients using her expert knowledge of medicines. If you are taking several medications, she can ensure they are working well together and manage any side effects. She supports medicines optimisation and will offer reviews to patients and care homes.</a:t>
            </a:r>
          </a:p>
        </p:txBody>
      </p:sp>
      <p:sp>
        <p:nvSpPr>
          <p:cNvPr id="8" name="TextBox 7">
            <a:extLst>
              <a:ext uri="{FF2B5EF4-FFF2-40B4-BE49-F238E27FC236}">
                <a16:creationId xmlns:a16="http://schemas.microsoft.com/office/drawing/2014/main" id="{67005B34-D08B-929B-FE61-F8A2223B249F}"/>
              </a:ext>
            </a:extLst>
          </p:cNvPr>
          <p:cNvSpPr txBox="1"/>
          <p:nvPr/>
        </p:nvSpPr>
        <p:spPr>
          <a:xfrm>
            <a:off x="8886173" y="2266443"/>
            <a:ext cx="2151182" cy="2123658"/>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Pharmacy Technician</a:t>
            </a:r>
          </a:p>
          <a:p>
            <a:r>
              <a:rPr lang="en-GB" sz="1100" b="1" dirty="0">
                <a:solidFill>
                  <a:srgbClr val="005EB8"/>
                </a:solidFill>
                <a:latin typeface="Arial" panose="020B0604020202020204" pitchFamily="34" charset="0"/>
                <a:cs typeface="Arial" panose="020B0604020202020204" pitchFamily="34" charset="0"/>
              </a:rPr>
              <a:t>Jacqueline</a:t>
            </a:r>
          </a:p>
          <a:p>
            <a:r>
              <a:rPr lang="en-GB" sz="1100" dirty="0">
                <a:latin typeface="Arial" panose="020B0604020202020204" pitchFamily="34" charset="0"/>
                <a:cs typeface="Arial" panose="020B0604020202020204" pitchFamily="34" charset="0"/>
              </a:rPr>
              <a:t>Compliments the work of the clinical pharmacist by applying her pharmaceutical knowledge to audits and dealing with medication requests from patients and hospital settings. Reviews patient medications and requests blood tests for medication monitoring.</a:t>
            </a:r>
          </a:p>
        </p:txBody>
      </p:sp>
      <p:sp>
        <p:nvSpPr>
          <p:cNvPr id="9" name="TextBox 8">
            <a:extLst>
              <a:ext uri="{FF2B5EF4-FFF2-40B4-BE49-F238E27FC236}">
                <a16:creationId xmlns:a16="http://schemas.microsoft.com/office/drawing/2014/main" id="{ADD604A1-C187-BC02-B01F-EC299D300DE7}"/>
              </a:ext>
            </a:extLst>
          </p:cNvPr>
          <p:cNvSpPr txBox="1"/>
          <p:nvPr/>
        </p:nvSpPr>
        <p:spPr>
          <a:xfrm>
            <a:off x="6307018" y="4421525"/>
            <a:ext cx="2299254" cy="2292935"/>
          </a:xfrm>
          <a:prstGeom prst="rect">
            <a:avLst/>
          </a:prstGeom>
          <a:noFill/>
        </p:spPr>
        <p:txBody>
          <a:bodyPr wrap="square">
            <a:spAutoFit/>
          </a:bodyPr>
          <a:lstStyle/>
          <a:p>
            <a:endParaRPr lang="en-GB" sz="1100" dirty="0">
              <a:solidFill>
                <a:schemeClr val="accent1"/>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Physiotherapists</a:t>
            </a:r>
          </a:p>
          <a:p>
            <a:r>
              <a:rPr lang="en-GB" sz="1100" b="1" dirty="0">
                <a:solidFill>
                  <a:srgbClr val="005EB8"/>
                </a:solidFill>
                <a:latin typeface="Arial" panose="020B0604020202020204" pitchFamily="34" charset="0"/>
                <a:cs typeface="Arial" panose="020B0604020202020204" pitchFamily="34" charset="0"/>
              </a:rPr>
              <a:t>Phillip, Edwin, Dan</a:t>
            </a:r>
          </a:p>
          <a:p>
            <a:r>
              <a:rPr lang="en-GB" sz="1100" dirty="0">
                <a:latin typeface="Arial" panose="020B0604020202020204" pitchFamily="34" charset="0"/>
                <a:cs typeface="Arial" panose="020B0604020202020204" pitchFamily="34" charset="0"/>
              </a:rPr>
              <a:t>For patients who have a problem that affects their neck, back, joints, muscles and nerve pain. They have advanced skills to assess, diagnose and recommend appropriate treatment which may include exercises, referral for imaging, bloods or medication. First contact is initially by telephone.</a:t>
            </a:r>
          </a:p>
        </p:txBody>
      </p:sp>
      <p:sp>
        <p:nvSpPr>
          <p:cNvPr id="10" name="TextBox 9">
            <a:extLst>
              <a:ext uri="{FF2B5EF4-FFF2-40B4-BE49-F238E27FC236}">
                <a16:creationId xmlns:a16="http://schemas.microsoft.com/office/drawing/2014/main" id="{EF9AA937-DB8D-EB4E-83D8-1ED73534C0C8}"/>
              </a:ext>
            </a:extLst>
          </p:cNvPr>
          <p:cNvSpPr txBox="1"/>
          <p:nvPr/>
        </p:nvSpPr>
        <p:spPr>
          <a:xfrm>
            <a:off x="8990348" y="4435582"/>
            <a:ext cx="2151182" cy="2123658"/>
          </a:xfrm>
          <a:prstGeom prst="rect">
            <a:avLst/>
          </a:prstGeom>
          <a:noFill/>
        </p:spPr>
        <p:txBody>
          <a:bodyPr wrap="square">
            <a:spAutoFit/>
          </a:bodyPr>
          <a:lstStyle/>
          <a:p>
            <a:endParaRPr lang="en-GB" sz="1100" b="1" dirty="0">
              <a:solidFill>
                <a:srgbClr val="005EB8"/>
              </a:solidFill>
              <a:latin typeface="Arial" panose="020B0604020202020204" pitchFamily="34" charset="0"/>
              <a:cs typeface="Arial" panose="020B0604020202020204" pitchFamily="34" charset="0"/>
            </a:endParaRPr>
          </a:p>
          <a:p>
            <a:r>
              <a:rPr lang="en-GB" sz="1100" b="1" dirty="0">
                <a:solidFill>
                  <a:srgbClr val="005EB8"/>
                </a:solidFill>
                <a:latin typeface="Arial" panose="020B0604020202020204" pitchFamily="34" charset="0"/>
                <a:cs typeface="Arial" panose="020B0604020202020204" pitchFamily="34" charset="0"/>
              </a:rPr>
              <a:t>Mental Health Practitioner</a:t>
            </a:r>
          </a:p>
          <a:p>
            <a:r>
              <a:rPr lang="en-GB" sz="1100" b="1" dirty="0">
                <a:solidFill>
                  <a:srgbClr val="005EB8"/>
                </a:solidFill>
                <a:latin typeface="Arial" panose="020B0604020202020204" pitchFamily="34" charset="0"/>
                <a:cs typeface="Arial" panose="020B0604020202020204" pitchFamily="34" charset="0"/>
              </a:rPr>
              <a:t>Mal</a:t>
            </a:r>
          </a:p>
          <a:p>
            <a:r>
              <a:rPr lang="en-GB" sz="1100" dirty="0">
                <a:latin typeface="Arial" panose="020B0604020202020204" pitchFamily="34" charset="0"/>
                <a:cs typeface="Arial" panose="020B0604020202020204" pitchFamily="34" charset="0"/>
              </a:rPr>
              <a:t>Works with adults with mild to moderate mental health problems including low mood, anxiety, stress, depression and sleep issues. Following initial telephone assessment, she will see patients face to face locally for counselling and treatment.</a:t>
            </a:r>
          </a:p>
          <a:p>
            <a:endParaRPr lang="en-GB" sz="1100"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433338FA-B9C0-6898-BF22-24E7CEDA0118}"/>
              </a:ext>
            </a:extLst>
          </p:cNvPr>
          <p:cNvSpPr txBox="1"/>
          <p:nvPr/>
        </p:nvSpPr>
        <p:spPr>
          <a:xfrm>
            <a:off x="916071" y="3808830"/>
            <a:ext cx="4861726" cy="2662267"/>
          </a:xfrm>
          <a:prstGeom prst="rect">
            <a:avLst/>
          </a:prstGeom>
          <a:noFill/>
        </p:spPr>
        <p:txBody>
          <a:bodyPr wrap="square" rtlCol="0">
            <a:spAutoFit/>
          </a:bodyPr>
          <a:lstStyle/>
          <a:p>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This larger team also means GPs have more time to treat those with more complex or chronic health conditions. If you need to see a GP you will always be offered an appointment, but these other health professionals </a:t>
            </a:r>
            <a:r>
              <a:rPr lang="en-GB" sz="1200" dirty="0">
                <a:solidFill>
                  <a:srgbClr val="242424"/>
                </a:solidFill>
                <a:latin typeface="Arial" panose="020B0604020202020204" pitchFamily="34" charset="0"/>
                <a:ea typeface="Times New Roman" panose="02020603050405020304" pitchFamily="18" charset="0"/>
                <a:cs typeface="Arial" panose="020B0604020202020204" pitchFamily="34" charset="0"/>
              </a:rPr>
              <a:t>may be able to</a:t>
            </a:r>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 provide more appropriate support so please take the opportunity to have an appointment with them.</a:t>
            </a:r>
          </a:p>
          <a:p>
            <a:endPar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endParaRPr>
          </a:p>
          <a:p>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There are different ways you can make an appointment with us:</a:t>
            </a:r>
          </a:p>
          <a:p>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marL="1085850" lvl="2" indent="-171450">
              <a:buFont typeface="Arial" panose="020B0604020202020204" pitchFamily="34" charset="0"/>
              <a:buChar char="•"/>
            </a:pPr>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Telephone </a:t>
            </a:r>
            <a:endParaRPr lang="en-GB" sz="1200" dirty="0">
              <a:solidFill>
                <a:srgbClr val="242424"/>
              </a:solidFill>
              <a:latin typeface="Arial" panose="020B0604020202020204" pitchFamily="34" charset="0"/>
              <a:ea typeface="Times New Roman" panose="02020603050405020304" pitchFamily="18" charset="0"/>
              <a:cs typeface="Arial" panose="020B0604020202020204" pitchFamily="34" charset="0"/>
            </a:endParaRPr>
          </a:p>
          <a:p>
            <a:pPr lvl="3"/>
            <a:r>
              <a:rPr lang="en-GB" sz="1200" i="1" dirty="0">
                <a:solidFill>
                  <a:srgbClr val="242424"/>
                </a:solidFill>
                <a:latin typeface="Arial" panose="020B0604020202020204" pitchFamily="34" charset="0"/>
                <a:ea typeface="Times New Roman" panose="02020603050405020304" pitchFamily="18" charset="0"/>
                <a:cs typeface="Arial" panose="020B0604020202020204" pitchFamily="34" charset="0"/>
              </a:rPr>
              <a:t>Urgent appointment on the day from 8.30am</a:t>
            </a:r>
          </a:p>
          <a:p>
            <a:pPr lvl="3"/>
            <a:r>
              <a:rPr lang="en-GB" sz="1200" i="1"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Routine appointment call after 9.30am</a:t>
            </a:r>
          </a:p>
          <a:p>
            <a:pPr marL="1085850" lvl="2" indent="-171450">
              <a:buFont typeface="Arial" panose="020B0604020202020204" pitchFamily="34" charset="0"/>
              <a:buChar char="•"/>
            </a:pPr>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Contact us form on website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marL="1085850" lvl="2" indent="-171450">
              <a:buFont typeface="Arial" panose="020B0604020202020204" pitchFamily="34" charset="0"/>
              <a:buChar char="•"/>
            </a:pPr>
            <a:r>
              <a:rPr lang="en-GB" sz="12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NHS App</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r>
              <a:rPr lang="en-GB" sz="1100" dirty="0">
                <a:solidFill>
                  <a:srgbClr val="242424"/>
                </a:solidFill>
                <a:effectLst/>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2530857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1158</TotalTime>
  <Words>845</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HALE, Joy (NHS HERTFORDSHIRE AND WEST ESSEX ICB - 06K)</dc:creator>
  <cp:lastModifiedBy>MCKELVEY, Gemma (NHS HERTFORDSHIRE AND WEST ESSEX ICB - 06K)</cp:lastModifiedBy>
  <cp:revision>49</cp:revision>
  <cp:lastPrinted>2024-08-23T11:47:48Z</cp:lastPrinted>
  <dcterms:created xsi:type="dcterms:W3CDTF">2024-01-26T12:19:21Z</dcterms:created>
  <dcterms:modified xsi:type="dcterms:W3CDTF">2024-09-06T15:13:23Z</dcterms:modified>
</cp:coreProperties>
</file>