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B1E4B3E7.xml" ContentType="application/vnd.ms-powerpoint.comments+xml"/>
  <Override PartName="/ppt/comments/modernComment_104_8C1369EB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9C73F9-574C-F034-B5C4-615DF8FA56C3}" name="MANDERS, Louise (NHS HERTFORDSHIRE AND WEST ESSEX ICB - 06N)" initials="ML(HAWEI0" userId="S::l.manders@nhs.net::a01cb402-9ab5-480d-8c4f-c30f4786c1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A3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modernComment_100_B1E4B3E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72E0CC7-C627-4182-B815-16B3BBCF5880}" authorId="{E89C73F9-574C-F034-B5C4-615DF8FA56C3}" created="2024-08-28T10:43:35.68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84555495" sldId="256"/>
      <ac:spMk id="26" creationId="{CA8D2422-E626-E03F-D6A4-A2A68E0108A6}"/>
      <ac:txMk cp="156" len="92">
        <ac:context len="494" hash="4239468249"/>
      </ac:txMk>
    </ac:txMkLst>
    <p188:pos x="6404059" y="926128"/>
    <p188:txBody>
      <a:bodyPr/>
      <a:lstStyle/>
      <a:p>
        <a:r>
          <a:rPr lang="en-GB"/>
          <a:t>Need to make clear that these are customisable according to roles available</a:t>
        </a:r>
      </a:p>
    </p188:txBody>
  </p188:cm>
</p188:cmLst>
</file>

<file path=ppt/comments/modernComment_104_8C1369E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C384741-2753-49AE-B59C-08DCF868BC62}" authorId="{E89C73F9-574C-F034-B5C4-615DF8FA56C3}" created="2024-08-28T10:43:35.68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350082539" sldId="260"/>
      <ac:spMk id="26" creationId="{CA8D2422-E626-E03F-D6A4-A2A68E0108A6}"/>
      <ac:txMk cp="174" len="92">
        <ac:context len="421" hash="2393204894"/>
      </ac:txMk>
    </ac:txMkLst>
    <p188:pos x="6404059" y="926128"/>
    <p188:txBody>
      <a:bodyPr/>
      <a:lstStyle/>
      <a:p>
        <a:r>
          <a:rPr lang="en-GB"/>
          <a:t>Need to make clear that these are customisable according to roles available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DAF93-AECC-6F6C-9614-CD64EBCF1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38BEB3-8038-6DC2-4505-D65F66DC4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16948-6B88-E3B7-643F-0B26992D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DD878-4E39-A5CE-E192-18DA18BEE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EF855-6D7A-95DC-11AB-EA49ADD89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7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76ECC-04AA-0F43-1E3B-277C3C3EF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BCDEF-0209-82CD-32A9-F77ADDD5A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46BF4-DBCC-2228-7B82-0F9EBA3C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573F3-D5F7-5B2E-677E-E519E3A02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B2F1D-B02C-3935-D23C-156328DBF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75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24C3F0-6B1C-9BCA-53A7-180CEC46E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5676C-E46C-9095-558B-DCA08460D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73FF-A07F-EAD9-E618-D5EE32995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7CBBE-CFB0-C181-A58E-3B6E4B72A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073D9-EBCB-841B-12BB-F761A4C8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46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40E4-F472-F8CB-B6CD-D6126380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667B-DDBC-C825-3A81-60A3DD752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7CF4B-4C27-38DB-748A-4BF8ADE87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7A200-327F-467F-D304-A9434EE5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D40B9-8591-F669-BCC9-C7627B77F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89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AD9AB-22A7-F1F5-815F-857162470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5F294-ED69-D877-82BE-BE608B767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B94A7-7F91-FFD3-8683-7F61B4E69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6FF11-7A0D-2DF5-0E0C-584E3F7E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D2512-8C1A-B74D-8FEF-612CE0042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56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73C17-D398-17EE-ADCA-6B3D2C4AF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DB6A-CD79-F9AC-6A39-464DC7E02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A432B-846B-0F4D-3872-C8993DA3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806CA-D1A5-795D-884C-7EB8E9DC8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9E32C-3EE3-8358-C0A7-5202F91C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8D7D4-B342-56B7-E3EA-88CCF017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19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28DB-62E8-7705-81F3-2DE79032E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726A2-F885-31D0-B5E7-CB45A5E9C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DEB05-A018-E519-556F-B84FD6F7E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0B5A0-56BD-C4D8-CD80-2C0152BFC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C6F774-A85F-2E3A-5466-C287B8403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BF7A4B-3140-886F-1309-C7039A23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6EDA50-EE99-98DE-0263-4A311AF6D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31A34B-2F77-3819-AC00-2682754F5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7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769A8-9F68-6B1A-1002-DD8DAC32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ED9DC7-949E-41A1-235E-3FDE39FD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A8BE6-C274-C56A-C138-348FF83C2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65838-EAD0-C0DF-3F0A-115F5179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65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5462EC-D814-F361-ECA0-1742B34DF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EAF4A-BCFA-E329-0C8B-328C74A4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B4D188-F120-5B7E-1644-607AAD4E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1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E7B44-DACD-41DA-8C42-B4FCE1C68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07E5-AE4B-6ED9-82F1-EB5BC0C15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3452B-E884-6FB4-63C8-751788011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D2824-9705-1CC3-5327-B14FFA760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010F8-74A6-4C82-F9C9-7DE07ABA8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FEDBD-0FD7-852C-A596-A66DD51F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22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9D63C-8D88-73EE-87F6-32F19A6C5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2FD87-670F-678A-29D4-7B4E9450A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64F8C-999C-6FD1-2655-104A7B8E0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91144-F317-5978-3A01-8817699A5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81A0B-ED1D-F213-C93A-AA8C8B2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66039-8829-62F6-C532-79EA1AD40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4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B13B-3CC0-6DD4-5BD3-C98ADA9E6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8CBC6-1474-AC2C-C26E-1F67877B7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15766-AFBA-7B80-7ACD-3BB571FD2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56B9-5EF5-4CA5-82B8-677924AC307B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74912-2ADF-2187-4539-688F2BCCB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0334A-DC41-BB9B-8AC3-02EFB0AE9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C483-4F84-4457-9B9B-D2672D3D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5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100_B1E4B3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8/10/relationships/comments" Target="../comments/modernComment_104_8C1369EB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648B5A-26E2-4629-BEDE-03AE04B3C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2183"/>
            <a:ext cx="12447756" cy="837872"/>
          </a:xfrm>
          <a:prstGeom prst="rect">
            <a:avLst/>
          </a:prstGeom>
        </p:spPr>
      </p:pic>
      <p:pic>
        <p:nvPicPr>
          <p:cNvPr id="2" name="Picture 1" descr="Diagram, engineering drawing&#10;&#10;Description automatically generated">
            <a:extLst>
              <a:ext uri="{FF2B5EF4-FFF2-40B4-BE49-F238E27FC236}">
                <a16:creationId xmlns:a16="http://schemas.microsoft.com/office/drawing/2014/main" id="{3EF01015-3D97-C57A-CCDA-E1428B2CBB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24" b="83271"/>
          <a:stretch/>
        </p:blipFill>
        <p:spPr>
          <a:xfrm>
            <a:off x="9865311" y="0"/>
            <a:ext cx="2149514" cy="150996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E306D2-812F-466F-BFDE-DC99B6B70D0A}"/>
              </a:ext>
            </a:extLst>
          </p:cNvPr>
          <p:cNvSpPr txBox="1"/>
          <p:nvPr/>
        </p:nvSpPr>
        <p:spPr>
          <a:xfrm>
            <a:off x="317820" y="390682"/>
            <a:ext cx="10241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 Black" panose="020B0A04020102020204" pitchFamily="34" charset="0"/>
                <a:cs typeface="Arial" panose="020B0604020202020204" pitchFamily="34" charset="0"/>
              </a:rPr>
              <a:t>Meet your local GP practice team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16721A-F15D-EC79-D6C9-C51FF0FE44E0}"/>
              </a:ext>
            </a:extLst>
          </p:cNvPr>
          <p:cNvSpPr txBox="1"/>
          <p:nvPr/>
        </p:nvSpPr>
        <p:spPr>
          <a:xfrm>
            <a:off x="582324" y="3640437"/>
            <a:ext cx="3602614" cy="1834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There is more to general practice than a GP. </a:t>
            </a:r>
            <a:r>
              <a:rPr lang="en-GB" sz="1600" dirty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 that you can get the right care at the right time, there are different specialist roles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GB" sz="1600" dirty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general practice working together to care for you. </a:t>
            </a:r>
          </a:p>
          <a:p>
            <a:endParaRPr lang="en-GB" sz="907" dirty="0">
              <a:solidFill>
                <a:srgbClr val="242424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816" dirty="0"/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7A767D-111A-3CAB-8047-97ED5AD45D9F}"/>
              </a:ext>
            </a:extLst>
          </p:cNvPr>
          <p:cNvSpPr txBox="1"/>
          <p:nvPr/>
        </p:nvSpPr>
        <p:spPr>
          <a:xfrm>
            <a:off x="623373" y="5597402"/>
            <a:ext cx="107104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Visit our website XXX, talk with the reception team, or pick up a leaflet in the surgery to learn more about the different roles.</a:t>
            </a:r>
          </a:p>
        </p:txBody>
      </p:sp>
      <p:pic>
        <p:nvPicPr>
          <p:cNvPr id="5" name="Picture 4" descr="A cartoon of a person crossing their arms&#10;&#10;Description automatically generated">
            <a:extLst>
              <a:ext uri="{FF2B5EF4-FFF2-40B4-BE49-F238E27FC236}">
                <a16:creationId xmlns:a16="http://schemas.microsoft.com/office/drawing/2014/main" id="{1C2CB3BD-79A4-81F8-DDC8-E6C5024AF5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511" y="1404292"/>
            <a:ext cx="525688" cy="2019120"/>
          </a:xfrm>
          <a:prstGeom prst="rect">
            <a:avLst/>
          </a:prstGeom>
        </p:spPr>
      </p:pic>
      <p:pic>
        <p:nvPicPr>
          <p:cNvPr id="10" name="Picture 9" descr="A cartoon of a person wearing a white coat&#10;&#10;Description automatically generated">
            <a:extLst>
              <a:ext uri="{FF2B5EF4-FFF2-40B4-BE49-F238E27FC236}">
                <a16:creationId xmlns:a16="http://schemas.microsoft.com/office/drawing/2014/main" id="{D6FE6044-D1BB-E0DF-39CD-5C6279339D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42" y="1509962"/>
            <a:ext cx="560533" cy="1925728"/>
          </a:xfrm>
          <a:prstGeom prst="rect">
            <a:avLst/>
          </a:prstGeom>
        </p:spPr>
      </p:pic>
      <p:pic>
        <p:nvPicPr>
          <p:cNvPr id="12" name="Picture 11" descr="A person wearing a blue uniform&#10;&#10;Description automatically generated">
            <a:extLst>
              <a:ext uri="{FF2B5EF4-FFF2-40B4-BE49-F238E27FC236}">
                <a16:creationId xmlns:a16="http://schemas.microsoft.com/office/drawing/2014/main" id="{2B780DE2-414D-F856-23CA-2F290C3456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860" y="1471179"/>
            <a:ext cx="525688" cy="1964511"/>
          </a:xfrm>
          <a:prstGeom prst="rect">
            <a:avLst/>
          </a:prstGeom>
        </p:spPr>
      </p:pic>
      <p:pic>
        <p:nvPicPr>
          <p:cNvPr id="14" name="Picture 13" descr="A person in blue pants and a white shirt holding a black tablet&#10;&#10;Description automatically generated">
            <a:extLst>
              <a:ext uri="{FF2B5EF4-FFF2-40B4-BE49-F238E27FC236}">
                <a16:creationId xmlns:a16="http://schemas.microsoft.com/office/drawing/2014/main" id="{16E9ADB3-B6DB-6FAB-B80C-36494EBB83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3" y="1404292"/>
            <a:ext cx="560533" cy="20579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72E4AEB-312B-E1DC-90BC-45FFFF0A59F9}"/>
              </a:ext>
            </a:extLst>
          </p:cNvPr>
          <p:cNvSpPr/>
          <p:nvPr/>
        </p:nvSpPr>
        <p:spPr>
          <a:xfrm>
            <a:off x="4522399" y="1365305"/>
            <a:ext cx="3332335" cy="145345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041ABD-D56C-83AC-0BAB-DD118FFFD732}"/>
              </a:ext>
            </a:extLst>
          </p:cNvPr>
          <p:cNvSpPr/>
          <p:nvPr/>
        </p:nvSpPr>
        <p:spPr>
          <a:xfrm>
            <a:off x="8436585" y="1348001"/>
            <a:ext cx="3227881" cy="14707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23B93F-AB87-3807-000E-33F3D1658D32}"/>
              </a:ext>
            </a:extLst>
          </p:cNvPr>
          <p:cNvSpPr txBox="1"/>
          <p:nvPr/>
        </p:nvSpPr>
        <p:spPr>
          <a:xfrm>
            <a:off x="4454380" y="3690396"/>
            <a:ext cx="3399767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16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816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C2DE89-9AEF-AD12-EB03-F981C8C02153}"/>
              </a:ext>
            </a:extLst>
          </p:cNvPr>
          <p:cNvSpPr/>
          <p:nvPr/>
        </p:nvSpPr>
        <p:spPr>
          <a:xfrm>
            <a:off x="4549051" y="3396182"/>
            <a:ext cx="3305096" cy="154387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B0B855-006F-6A20-4609-35866E30F189}"/>
              </a:ext>
            </a:extLst>
          </p:cNvPr>
          <p:cNvSpPr txBox="1"/>
          <p:nvPr/>
        </p:nvSpPr>
        <p:spPr>
          <a:xfrm>
            <a:off x="4657553" y="1454901"/>
            <a:ext cx="2927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Physicians' associates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medical histories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 physical examinations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diagnose illnesses.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2070344-7879-5A1F-7288-1412BFCBA3BC}"/>
              </a:ext>
            </a:extLst>
          </p:cNvPr>
          <p:cNvSpPr/>
          <p:nvPr/>
        </p:nvSpPr>
        <p:spPr>
          <a:xfrm>
            <a:off x="8462651" y="3365999"/>
            <a:ext cx="3201814" cy="15740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962701-FD1A-009C-9414-901EE48CCE97}"/>
              </a:ext>
            </a:extLst>
          </p:cNvPr>
          <p:cNvSpPr txBox="1"/>
          <p:nvPr/>
        </p:nvSpPr>
        <p:spPr>
          <a:xfrm>
            <a:off x="8534061" y="1431446"/>
            <a:ext cx="28709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BA5B-D718-5BBF-40E8-6C294F7847A1}"/>
              </a:ext>
            </a:extLst>
          </p:cNvPr>
          <p:cNvSpPr txBox="1"/>
          <p:nvPr/>
        </p:nvSpPr>
        <p:spPr>
          <a:xfrm>
            <a:off x="4657552" y="3562439"/>
            <a:ext cx="2927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Physicians' associates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medical histories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 physical examinations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diagnose illnesses.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32960-EB49-820F-BA52-29270A17061E}"/>
              </a:ext>
            </a:extLst>
          </p:cNvPr>
          <p:cNvSpPr txBox="1"/>
          <p:nvPr/>
        </p:nvSpPr>
        <p:spPr>
          <a:xfrm>
            <a:off x="8615056" y="3524602"/>
            <a:ext cx="28709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1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</p:spTree>
    <p:extLst>
      <p:ext uri="{BB962C8B-B14F-4D97-AF65-F5344CB8AC3E}">
        <p14:creationId xmlns:p14="http://schemas.microsoft.com/office/powerpoint/2010/main" val="293120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648B5A-26E2-4629-BEDE-03AE04B3CF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2183"/>
            <a:ext cx="12447756" cy="837872"/>
          </a:xfrm>
          <a:prstGeom prst="rect">
            <a:avLst/>
          </a:prstGeom>
        </p:spPr>
      </p:pic>
      <p:pic>
        <p:nvPicPr>
          <p:cNvPr id="2" name="Picture 1" descr="Diagram, engineering drawing&#10;&#10;Description automatically generated">
            <a:extLst>
              <a:ext uri="{FF2B5EF4-FFF2-40B4-BE49-F238E27FC236}">
                <a16:creationId xmlns:a16="http://schemas.microsoft.com/office/drawing/2014/main" id="{3EF01015-3D97-C57A-CCDA-E1428B2CBB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24" b="83271"/>
          <a:stretch/>
        </p:blipFill>
        <p:spPr>
          <a:xfrm>
            <a:off x="8015303" y="-404260"/>
            <a:ext cx="4201657" cy="29515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E306D2-812F-466F-BFDE-DC99B6B70D0A}"/>
              </a:ext>
            </a:extLst>
          </p:cNvPr>
          <p:cNvSpPr txBox="1"/>
          <p:nvPr/>
        </p:nvSpPr>
        <p:spPr>
          <a:xfrm>
            <a:off x="317820" y="111554"/>
            <a:ext cx="102410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Arial Black" panose="020B0A04020102020204" pitchFamily="34" charset="0"/>
                <a:cs typeface="Arial" panose="020B0604020202020204" pitchFamily="34" charset="0"/>
              </a:rPr>
              <a:t>There’s more to general practice than a GP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16721A-F15D-EC79-D6C9-C51FF0FE44E0}"/>
              </a:ext>
            </a:extLst>
          </p:cNvPr>
          <p:cNvSpPr txBox="1"/>
          <p:nvPr/>
        </p:nvSpPr>
        <p:spPr>
          <a:xfrm>
            <a:off x="543824" y="3524937"/>
            <a:ext cx="3834692" cy="1602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[practice name] we have a team of healthcare professionals who work alongside our GPs to make sure you get the right care at the right time. </a:t>
            </a:r>
          </a:p>
          <a:p>
            <a:r>
              <a:rPr lang="en-GB" sz="816" dirty="0"/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7A767D-111A-3CAB-8047-97ED5AD45D9F}"/>
              </a:ext>
            </a:extLst>
          </p:cNvPr>
          <p:cNvSpPr txBox="1"/>
          <p:nvPr/>
        </p:nvSpPr>
        <p:spPr>
          <a:xfrm>
            <a:off x="623373" y="5597402"/>
            <a:ext cx="107104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Visit our website XXX, talk with the reception team, or pick up a leaflet in the surgery to learn more about the different roles.</a:t>
            </a:r>
          </a:p>
        </p:txBody>
      </p:sp>
      <p:pic>
        <p:nvPicPr>
          <p:cNvPr id="5" name="Picture 4" descr="A cartoon of a person crossing their arms&#10;&#10;Description automatically generated">
            <a:extLst>
              <a:ext uri="{FF2B5EF4-FFF2-40B4-BE49-F238E27FC236}">
                <a16:creationId xmlns:a16="http://schemas.microsoft.com/office/drawing/2014/main" id="{1C2CB3BD-79A4-81F8-DDC8-E6C5024AF5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511" y="1404292"/>
            <a:ext cx="525688" cy="2019120"/>
          </a:xfrm>
          <a:prstGeom prst="rect">
            <a:avLst/>
          </a:prstGeom>
        </p:spPr>
      </p:pic>
      <p:pic>
        <p:nvPicPr>
          <p:cNvPr id="10" name="Picture 9" descr="A cartoon of a person wearing a white coat&#10;&#10;Description automatically generated">
            <a:extLst>
              <a:ext uri="{FF2B5EF4-FFF2-40B4-BE49-F238E27FC236}">
                <a16:creationId xmlns:a16="http://schemas.microsoft.com/office/drawing/2014/main" id="{D6FE6044-D1BB-E0DF-39CD-5C6279339D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442" y="1509962"/>
            <a:ext cx="560533" cy="1925728"/>
          </a:xfrm>
          <a:prstGeom prst="rect">
            <a:avLst/>
          </a:prstGeom>
        </p:spPr>
      </p:pic>
      <p:pic>
        <p:nvPicPr>
          <p:cNvPr id="12" name="Picture 11" descr="A person wearing a blue uniform&#10;&#10;Description automatically generated">
            <a:extLst>
              <a:ext uri="{FF2B5EF4-FFF2-40B4-BE49-F238E27FC236}">
                <a16:creationId xmlns:a16="http://schemas.microsoft.com/office/drawing/2014/main" id="{2B780DE2-414D-F856-23CA-2F290C3456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860" y="1471179"/>
            <a:ext cx="525688" cy="1964511"/>
          </a:xfrm>
          <a:prstGeom prst="rect">
            <a:avLst/>
          </a:prstGeom>
        </p:spPr>
      </p:pic>
      <p:pic>
        <p:nvPicPr>
          <p:cNvPr id="14" name="Picture 13" descr="A person in blue pants and a white shirt holding a black tablet&#10;&#10;Description automatically generated">
            <a:extLst>
              <a:ext uri="{FF2B5EF4-FFF2-40B4-BE49-F238E27FC236}">
                <a16:creationId xmlns:a16="http://schemas.microsoft.com/office/drawing/2014/main" id="{16E9ADB3-B6DB-6FAB-B80C-36494EBB83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3" y="1404292"/>
            <a:ext cx="560533" cy="20579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72E4AEB-312B-E1DC-90BC-45FFFF0A59F9}"/>
              </a:ext>
            </a:extLst>
          </p:cNvPr>
          <p:cNvSpPr/>
          <p:nvPr/>
        </p:nvSpPr>
        <p:spPr>
          <a:xfrm>
            <a:off x="4522400" y="1365305"/>
            <a:ext cx="3492904" cy="16967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5041ABD-D56C-83AC-0BAB-DD118FFFD732}"/>
              </a:ext>
            </a:extLst>
          </p:cNvPr>
          <p:cNvSpPr/>
          <p:nvPr/>
        </p:nvSpPr>
        <p:spPr>
          <a:xfrm>
            <a:off x="8221381" y="1348000"/>
            <a:ext cx="3416650" cy="17140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23B93F-AB87-3807-000E-33F3D1658D32}"/>
              </a:ext>
            </a:extLst>
          </p:cNvPr>
          <p:cNvSpPr txBox="1"/>
          <p:nvPr/>
        </p:nvSpPr>
        <p:spPr>
          <a:xfrm>
            <a:off x="4454380" y="3690396"/>
            <a:ext cx="3399767" cy="594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16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816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816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C2DE89-9AEF-AD12-EB03-F981C8C02153}"/>
              </a:ext>
            </a:extLst>
          </p:cNvPr>
          <p:cNvSpPr/>
          <p:nvPr/>
        </p:nvSpPr>
        <p:spPr>
          <a:xfrm>
            <a:off x="4549050" y="3243715"/>
            <a:ext cx="3466253" cy="16473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B0B855-006F-6A20-4609-35866E30F189}"/>
              </a:ext>
            </a:extLst>
          </p:cNvPr>
          <p:cNvSpPr txBox="1"/>
          <p:nvPr/>
        </p:nvSpPr>
        <p:spPr>
          <a:xfrm>
            <a:off x="4657553" y="1454901"/>
            <a:ext cx="292715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Physicians' associates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medical histories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 physical examinations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diagnose illnesses.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2070344-7879-5A1F-7288-1412BFCBA3BC}"/>
              </a:ext>
            </a:extLst>
          </p:cNvPr>
          <p:cNvSpPr/>
          <p:nvPr/>
        </p:nvSpPr>
        <p:spPr>
          <a:xfrm>
            <a:off x="8218258" y="3243714"/>
            <a:ext cx="3416649" cy="16473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16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962701-FD1A-009C-9414-901EE48CCE97}"/>
              </a:ext>
            </a:extLst>
          </p:cNvPr>
          <p:cNvSpPr txBox="1"/>
          <p:nvPr/>
        </p:nvSpPr>
        <p:spPr>
          <a:xfrm>
            <a:off x="8408936" y="1431446"/>
            <a:ext cx="315969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17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2BA5B-D718-5BBF-40E8-6C294F7847A1}"/>
              </a:ext>
            </a:extLst>
          </p:cNvPr>
          <p:cNvSpPr txBox="1"/>
          <p:nvPr/>
        </p:nvSpPr>
        <p:spPr>
          <a:xfrm>
            <a:off x="4657552" y="3408436"/>
            <a:ext cx="292715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Physicians' associates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medical histories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 physical examinations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diagnose illnesses.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D32960-EB49-820F-BA52-29270A17061E}"/>
              </a:ext>
            </a:extLst>
          </p:cNvPr>
          <p:cNvSpPr txBox="1"/>
          <p:nvPr/>
        </p:nvSpPr>
        <p:spPr>
          <a:xfrm>
            <a:off x="8364800" y="3370596"/>
            <a:ext cx="313645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Pharmacist</a:t>
            </a:r>
            <a:endParaRPr lang="en-GB" sz="17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 in medicines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review current prescriptions and make changes if needed </a:t>
            </a:r>
          </a:p>
          <a:p>
            <a:pPr marL="155539" indent="-155539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advise on any side effects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7915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1ABF2759-D6E7-E77E-A0BB-B81ECF3244BE}"/>
              </a:ext>
            </a:extLst>
          </p:cNvPr>
          <p:cNvSpPr/>
          <p:nvPr/>
        </p:nvSpPr>
        <p:spPr>
          <a:xfrm>
            <a:off x="1934175" y="1180837"/>
            <a:ext cx="3004934" cy="1163918"/>
          </a:xfrm>
          <a:prstGeom prst="wedgeRoundRectCallou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B87AE420-3424-759E-0E09-BD0CE033DDE1}"/>
              </a:ext>
            </a:extLst>
          </p:cNvPr>
          <p:cNvSpPr/>
          <p:nvPr/>
        </p:nvSpPr>
        <p:spPr>
          <a:xfrm flipH="1">
            <a:off x="5572458" y="1180837"/>
            <a:ext cx="5221665" cy="2117871"/>
          </a:xfrm>
          <a:prstGeom prst="wedgeRoundRectCallout">
            <a:avLst/>
          </a:prstGeom>
          <a:solidFill>
            <a:srgbClr val="00A4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5F09E4-2E1B-4EF2-D34E-B93A1E11A8CA}"/>
              </a:ext>
            </a:extLst>
          </p:cNvPr>
          <p:cNvSpPr/>
          <p:nvPr/>
        </p:nvSpPr>
        <p:spPr>
          <a:xfrm>
            <a:off x="169336" y="4314550"/>
            <a:ext cx="11624734" cy="2353814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F2D3C9-EC46-3291-2C7F-E2891886B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228" y="2922430"/>
            <a:ext cx="1113971" cy="3827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B66E3E-CE78-7529-7F93-C4507E5FD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932" y="2962647"/>
            <a:ext cx="1021399" cy="374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20374D-B8B8-2D09-4920-2FA292ECF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47" y="1643254"/>
            <a:ext cx="1209785" cy="510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12">
            <a:extLst>
              <a:ext uri="{FF2B5EF4-FFF2-40B4-BE49-F238E27FC236}">
                <a16:creationId xmlns:a16="http://schemas.microsoft.com/office/drawing/2014/main" id="{1C0ECB57-686F-887A-62C9-C598868D0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828" y="107794"/>
            <a:ext cx="1811389" cy="1163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1" name="Text Box 13">
            <a:extLst>
              <a:ext uri="{FF2B5EF4-FFF2-40B4-BE49-F238E27FC236}">
                <a16:creationId xmlns:a16="http://schemas.microsoft.com/office/drawing/2014/main" id="{FAF97165-453B-4CDF-A549-296B9A675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929" y="412582"/>
            <a:ext cx="8939789" cy="66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Why wait to see a GP? </a:t>
            </a: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may not need to...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7571CA66-74A5-208B-C360-BA3C04249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4325" y="1324367"/>
            <a:ext cx="2560111" cy="319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FDB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contact us, a member of our reception team will ask you some questions about your need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E7257400-9909-A494-FB2D-2C8A239DC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942" y="1391281"/>
            <a:ext cx="4825506" cy="111112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important you give receptionists like me as much information as possible. 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specially trained to get you the right care from the right health professional. </a:t>
            </a:r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want to support you to get the right appointment for your needs.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CA8D2422-E626-E03F-D6A4-A2A68E010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9017" y="4423638"/>
            <a:ext cx="6618017" cy="89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FDB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XX Practice / Surgery, there are different specialist roles in our GP Team working together to care for you.</a:t>
            </a:r>
          </a:p>
          <a:p>
            <a:endParaRPr lang="en-GB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could be offered an appointment with a nurse, a paramedic, a pharmacist, a healthcare assistant, a physiotherapist or another role rather than a GP if this is the best person to help you. </a:t>
            </a:r>
          </a:p>
          <a:p>
            <a:endParaRPr lang="en-GB" sz="1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Because these specialists work across a few different surgeries locally, you might be 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asked </a:t>
            </a:r>
            <a:r>
              <a:rPr lang="en-GB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go to a different surgery than your usual one so that you get more choice of appointments. </a:t>
            </a:r>
            <a:endParaRPr lang="en-GB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55549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1ABF2759-D6E7-E77E-A0BB-B81ECF3244BE}"/>
              </a:ext>
            </a:extLst>
          </p:cNvPr>
          <p:cNvSpPr/>
          <p:nvPr/>
        </p:nvSpPr>
        <p:spPr>
          <a:xfrm>
            <a:off x="1376639" y="1090459"/>
            <a:ext cx="3001254" cy="1905918"/>
          </a:xfrm>
          <a:prstGeom prst="wedgeRoundRectCallout">
            <a:avLst>
              <a:gd name="adj1" fmla="val -39632"/>
              <a:gd name="adj2" fmla="val 66360"/>
              <a:gd name="adj3" fmla="val 16667"/>
            </a:avLst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Speech Bubble: Rectangle with Corners Rounded 24">
            <a:extLst>
              <a:ext uri="{FF2B5EF4-FFF2-40B4-BE49-F238E27FC236}">
                <a16:creationId xmlns:a16="http://schemas.microsoft.com/office/drawing/2014/main" id="{B87AE420-3424-759E-0E09-BD0CE033DDE1}"/>
              </a:ext>
            </a:extLst>
          </p:cNvPr>
          <p:cNvSpPr/>
          <p:nvPr/>
        </p:nvSpPr>
        <p:spPr>
          <a:xfrm flipH="1">
            <a:off x="4820983" y="1058244"/>
            <a:ext cx="5724162" cy="2117871"/>
          </a:xfrm>
          <a:prstGeom prst="wedgeRoundRectCallout">
            <a:avLst>
              <a:gd name="adj1" fmla="val -34788"/>
              <a:gd name="adj2" fmla="val 65974"/>
              <a:gd name="adj3" fmla="val 16667"/>
            </a:avLst>
          </a:prstGeom>
          <a:solidFill>
            <a:srgbClr val="00A4A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E5F09E4-2E1B-4EF2-D34E-B93A1E11A8CA}"/>
              </a:ext>
            </a:extLst>
          </p:cNvPr>
          <p:cNvSpPr/>
          <p:nvPr/>
        </p:nvSpPr>
        <p:spPr>
          <a:xfrm>
            <a:off x="169336" y="3718734"/>
            <a:ext cx="11791436" cy="2949630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F2D3C9-EC46-3291-2C7F-E2891886B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159" y="2922430"/>
            <a:ext cx="1113971" cy="3827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B66E3E-CE78-7529-7F93-C4507E5FD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906" y="2962647"/>
            <a:ext cx="1021399" cy="3747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20374D-B8B8-2D09-4920-2FA292ECF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20" y="1643254"/>
            <a:ext cx="1209785" cy="510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12">
            <a:extLst>
              <a:ext uri="{FF2B5EF4-FFF2-40B4-BE49-F238E27FC236}">
                <a16:creationId xmlns:a16="http://schemas.microsoft.com/office/drawing/2014/main" id="{1C0ECB57-686F-887A-62C9-C598868D0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828" y="107794"/>
            <a:ext cx="1811389" cy="1163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1" name="Text Box 13">
            <a:extLst>
              <a:ext uri="{FF2B5EF4-FFF2-40B4-BE49-F238E27FC236}">
                <a16:creationId xmlns:a16="http://schemas.microsoft.com/office/drawing/2014/main" id="{FAF97165-453B-4CDF-A549-296B9A675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555" y="202382"/>
            <a:ext cx="9426877" cy="66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3800" b="1" dirty="0">
                <a:latin typeface="Arial" panose="020B0604020202020204" pitchFamily="34" charset="0"/>
                <a:cs typeface="Arial" panose="020B0604020202020204" pitchFamily="34" charset="0"/>
              </a:rPr>
              <a:t>Helping you get qualified help quickly</a:t>
            </a:r>
            <a:endParaRPr kumimoji="0" lang="en-US" altLang="en-US" sz="3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7571CA66-74A5-208B-C360-BA3C04249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81" y="1268514"/>
            <a:ext cx="2560111" cy="319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FDB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you contact us, a member of our reception team will ask you some questions about your need</a:t>
            </a:r>
            <a:endParaRPr kumimoji="0" lang="en-US" altLang="en-US" sz="1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E7257400-9909-A494-FB2D-2C8A239DC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267" y="1214960"/>
            <a:ext cx="4825506" cy="111112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It’s important that you give receptionists like me as much information as possible. </a:t>
            </a:r>
            <a:r>
              <a:rPr lang="en-US" altLang="en-US" sz="1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I’m specially trained to get you the right care from the right health professional. </a:t>
            </a:r>
            <a:r>
              <a:rPr lang="en-GB" sz="19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want to support you to get the right appointment for your needs. </a:t>
            </a:r>
            <a:endParaRPr kumimoji="0" lang="en-US" altLang="en-US" sz="1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14">
            <a:extLst>
              <a:ext uri="{FF2B5EF4-FFF2-40B4-BE49-F238E27FC236}">
                <a16:creationId xmlns:a16="http://schemas.microsoft.com/office/drawing/2014/main" id="{CA8D2422-E626-E03F-D6A4-A2A68E010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2089" y="3929656"/>
            <a:ext cx="7558689" cy="9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FDB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XX Practice / Surgery, we have an extended team of qualified healthcare professionals who work with our GPs to care for you.  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could be offered an appointment with a nurse, a paramedic, a pharmacist, a healthcare assistant, a physiotherapist or another role rather than a GP if this is the best person to help you. </a:t>
            </a:r>
          </a:p>
          <a:p>
            <a:endParaRPr lang="en-GB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Find out more about our extended general practice team at our website [insert website address]</a:t>
            </a:r>
          </a:p>
          <a:p>
            <a:endParaRPr lang="en-GB" sz="1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08253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4660</TotalTime>
  <Words>612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HALE, Joy (NHS HERTFORDSHIRE AND WEST ESSEX ICB - 06K)</dc:creator>
  <cp:lastModifiedBy>MANDERS, Louise (NHS HERTFORDSHIRE AND WEST ESSEX ICB - 06N)</cp:lastModifiedBy>
  <cp:revision>10</cp:revision>
  <dcterms:created xsi:type="dcterms:W3CDTF">2024-01-30T11:25:39Z</dcterms:created>
  <dcterms:modified xsi:type="dcterms:W3CDTF">2024-08-28T11:00:29Z</dcterms:modified>
</cp:coreProperties>
</file>