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1152E7E-88D1-34FB-FBB7-232592E511EF}" name="HALE, Joy (NHS HERTFORDSHIRE AND WEST ESSEX ICB - 06K)" initials="HJ(HAWEI0" userId="S::joy.hale@nhs.net::22ef0634-5025-4d0e-9dbf-457f630c9d61" providerId="AD"/>
  <p188:author id="{3CEB46E1-3D23-45AE-A570-AEFD2604E927}" name="MCKELVEY, Gemma (NHS HERTFORDSHIRE AND WEST ESSEX ICB - 06K)" initials="MG(HAWEI0" userId="S::gemma.mckelvey@nhs.net::b561845b-00fa-4d68-a1ae-d9267dab2a79" providerId="AD"/>
  <p188:author id="{E89C73F9-574C-F034-B5C4-615DF8FA56C3}" name="MANDERS, Louise (NHS HERTFORDSHIRE AND WEST ESSEX ICB - 06N)" initials="ML(HAWEI0" userId="S::l.manders@nhs.net::a01cb402-9ab5-480d-8c4f-c30f4786c1f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1272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6323" autoAdjust="0"/>
  </p:normalViewPr>
  <p:slideViewPr>
    <p:cSldViewPr snapToGrid="0">
      <p:cViewPr varScale="1">
        <p:scale>
          <a:sx n="84" d="100"/>
          <a:sy n="84" d="100"/>
        </p:scale>
        <p:origin x="720"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8/10/relationships/authors" Target="authors.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A9A293-EF9F-47BD-8D67-B2EAE4DB7CE4}" type="datetimeFigureOut">
              <a:rPr lang="en-GB" smtClean="0"/>
              <a:t>06/09/2024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8BBD11-CDBC-4510-872F-E470EA5F8C4D}" type="slidenum">
              <a:rPr lang="en-GB" smtClean="0"/>
              <a:t>‹#›</a:t>
            </a:fld>
            <a:endParaRPr lang="en-GB"/>
          </a:p>
        </p:txBody>
      </p:sp>
    </p:spTree>
    <p:extLst>
      <p:ext uri="{BB962C8B-B14F-4D97-AF65-F5344CB8AC3E}">
        <p14:creationId xmlns:p14="http://schemas.microsoft.com/office/powerpoint/2010/main" val="219327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68BBD11-CDBC-4510-872F-E470EA5F8C4D}" type="slidenum">
              <a:rPr lang="en-GB" smtClean="0"/>
              <a:t>2</a:t>
            </a:fld>
            <a:endParaRPr lang="en-GB"/>
          </a:p>
        </p:txBody>
      </p:sp>
    </p:spTree>
    <p:extLst>
      <p:ext uri="{BB962C8B-B14F-4D97-AF65-F5344CB8AC3E}">
        <p14:creationId xmlns:p14="http://schemas.microsoft.com/office/powerpoint/2010/main" val="2342668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DAFC1-EEB5-ADFF-0184-0BC7EFC839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1F97B27-9A1F-7246-8EE3-EAC0CB3669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EBDE577-9837-DF98-0DDC-B8432284FC16}"/>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5" name="Footer Placeholder 4">
            <a:extLst>
              <a:ext uri="{FF2B5EF4-FFF2-40B4-BE49-F238E27FC236}">
                <a16:creationId xmlns:a16="http://schemas.microsoft.com/office/drawing/2014/main" id="{00875182-DD65-F644-E325-A5DADA4C0E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4DAADF-810E-E8CD-A360-742F26EC809D}"/>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1566184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777A7-196C-36E7-FD4C-0F3E0BB2377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E51661-18D3-97B9-2F36-F15DEF201A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7969EDC-C8CE-0A53-9E60-6B6BA7B34A62}"/>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5" name="Footer Placeholder 4">
            <a:extLst>
              <a:ext uri="{FF2B5EF4-FFF2-40B4-BE49-F238E27FC236}">
                <a16:creationId xmlns:a16="http://schemas.microsoft.com/office/drawing/2014/main" id="{EC578537-D05C-68D7-8E74-386DDF743A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6DC800-3F0B-AF9B-8C96-E74F6CD8F2E6}"/>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2387740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F3A8C0-4938-ECA0-2BC3-E2B1A8E7D0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6688F74-A774-4244-BA90-387B938D42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2E22A8-B7BB-D46A-C3E3-CA2CD52B63A7}"/>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5" name="Footer Placeholder 4">
            <a:extLst>
              <a:ext uri="{FF2B5EF4-FFF2-40B4-BE49-F238E27FC236}">
                <a16:creationId xmlns:a16="http://schemas.microsoft.com/office/drawing/2014/main" id="{EF2EC479-5BD5-97B8-F970-8D09587616E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DD38B6-3C61-73D3-4838-6636027F4B93}"/>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3611016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ABAFB-5171-434A-C0FB-B89CD0F83DE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CA6562-E4A9-DD13-AB3C-BA985AC347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3B600A-F651-2ADA-648B-203430241352}"/>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5" name="Footer Placeholder 4">
            <a:extLst>
              <a:ext uri="{FF2B5EF4-FFF2-40B4-BE49-F238E27FC236}">
                <a16:creationId xmlns:a16="http://schemas.microsoft.com/office/drawing/2014/main" id="{4C1D33D0-899E-F0BA-7043-53D9E64FDA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702BA5-E01E-4C9C-3D01-551AB140CFF0}"/>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1053770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CE05B-631E-4523-A448-70CAAF091E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40DD2F5-4AC6-17F1-3218-F0C13185E3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6E93BE-D5B0-5D7B-8CCB-758E6FC97B7B}"/>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5" name="Footer Placeholder 4">
            <a:extLst>
              <a:ext uri="{FF2B5EF4-FFF2-40B4-BE49-F238E27FC236}">
                <a16:creationId xmlns:a16="http://schemas.microsoft.com/office/drawing/2014/main" id="{BEBB4D73-DCFD-6BA1-BB6B-1FDC69BBF6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C4C62C-6176-1DD2-6B74-CC5066DC2B38}"/>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3918063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C937A-7E84-7259-0DA7-F988660715C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E6D819-A954-5053-CD68-A43C75A931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51DB943-98D4-0AAF-0663-0C80ADD21A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DC99489-966B-1365-95AD-50E1E245425D}"/>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6" name="Footer Placeholder 5">
            <a:extLst>
              <a:ext uri="{FF2B5EF4-FFF2-40B4-BE49-F238E27FC236}">
                <a16:creationId xmlns:a16="http://schemas.microsoft.com/office/drawing/2014/main" id="{D42CA440-C2D2-B132-B788-2E68A9025E5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3FD1E8B-2528-A417-7594-E634CC9075E9}"/>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118981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9E008-89C5-0AA8-20D0-80046AFE608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AE4B2F7-CF33-E0CC-3493-17A9127DDB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DF5456-D3DD-FE6E-4CB6-F9D4562504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817D2AB-5EAD-015B-5796-0B2AE8B037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C7DED5-ED15-CF1F-E6B5-8B21B3E15F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94556C6-8209-92D6-9749-48F3B0EF9C27}"/>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8" name="Footer Placeholder 7">
            <a:extLst>
              <a:ext uri="{FF2B5EF4-FFF2-40B4-BE49-F238E27FC236}">
                <a16:creationId xmlns:a16="http://schemas.microsoft.com/office/drawing/2014/main" id="{4F8CF96B-D668-6110-1411-80C6BEDD596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0216535-56E2-3577-6490-341F669D7850}"/>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617379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A888A-2646-A4A1-8368-B62C72ABB1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3DAF773-3207-AD1F-77BC-F0A29BE6785A}"/>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4" name="Footer Placeholder 3">
            <a:extLst>
              <a:ext uri="{FF2B5EF4-FFF2-40B4-BE49-F238E27FC236}">
                <a16:creationId xmlns:a16="http://schemas.microsoft.com/office/drawing/2014/main" id="{294978C7-20F5-2103-2641-1E4DCAF76B2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6C9620F-67B3-7419-83D0-5164A51664B6}"/>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561789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BD1C27-5B59-8C64-A625-2FE660D910A4}"/>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3" name="Footer Placeholder 2">
            <a:extLst>
              <a:ext uri="{FF2B5EF4-FFF2-40B4-BE49-F238E27FC236}">
                <a16:creationId xmlns:a16="http://schemas.microsoft.com/office/drawing/2014/main" id="{3DCBF8B8-EAFA-A68E-1A34-FA8DAC7BBE9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49DCA4-4917-2DC6-EEC7-68636FB5FCC8}"/>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3266345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8DEA0-5ED8-C2CE-3973-DEB0FE57D8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C06F18E-9BDD-D3C1-5D0C-0B856D445E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86D40CF-81E9-7E3A-F2CE-84CDF07F7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1FF324-01E0-64CD-40E4-94D2B7ED23BA}"/>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6" name="Footer Placeholder 5">
            <a:extLst>
              <a:ext uri="{FF2B5EF4-FFF2-40B4-BE49-F238E27FC236}">
                <a16:creationId xmlns:a16="http://schemas.microsoft.com/office/drawing/2014/main" id="{E82E5119-20D8-1B3F-3DDA-E2EB6AA0F1F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2D4574-C694-481D-E22E-BF22969B598E}"/>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1790894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269DE-7718-AA0D-EC0A-4DE8EF41E6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F847D04-6418-0DBB-5672-A10BB6C263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D40077E-7851-4AAB-B66A-5276BAEEE7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0C3F1B-3BAB-1143-960B-ED558A10E924}"/>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6" name="Footer Placeholder 5">
            <a:extLst>
              <a:ext uri="{FF2B5EF4-FFF2-40B4-BE49-F238E27FC236}">
                <a16:creationId xmlns:a16="http://schemas.microsoft.com/office/drawing/2014/main" id="{56B9831C-3912-A0AD-4761-18657036B76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9545F0-EFCB-ADEC-B101-988AB0B78B00}"/>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1960860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611049-097E-BF0F-F846-6FCCCF978D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07F0EC-1921-01AB-9D09-E058B62FE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CC79CF-629E-13FF-9529-4D4B11F9C4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4C785E-C5DD-4139-92F0-BB3B37FF5DAA}" type="datetimeFigureOut">
              <a:rPr lang="en-GB" smtClean="0"/>
              <a:t>06/09/2024</a:t>
            </a:fld>
            <a:endParaRPr lang="en-GB"/>
          </a:p>
        </p:txBody>
      </p:sp>
      <p:sp>
        <p:nvSpPr>
          <p:cNvPr id="5" name="Footer Placeholder 4">
            <a:extLst>
              <a:ext uri="{FF2B5EF4-FFF2-40B4-BE49-F238E27FC236}">
                <a16:creationId xmlns:a16="http://schemas.microsoft.com/office/drawing/2014/main" id="{7B6A745C-A5C3-E30E-02D9-CCA8A339EB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31B43AC-338B-FF87-7C3B-1C10A0EE92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4DFC1C-F977-4551-9ACB-4BDAF3CBA234}" type="slidenum">
              <a:rPr lang="en-GB" smtClean="0"/>
              <a:t>‹#›</a:t>
            </a:fld>
            <a:endParaRPr lang="en-GB"/>
          </a:p>
        </p:txBody>
      </p:sp>
    </p:spTree>
    <p:extLst>
      <p:ext uri="{BB962C8B-B14F-4D97-AF65-F5344CB8AC3E}">
        <p14:creationId xmlns:p14="http://schemas.microsoft.com/office/powerpoint/2010/main" val="945284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217DA0C3-22D1-F23D-528E-78DFFED829D3}"/>
              </a:ext>
            </a:extLst>
          </p:cNvPr>
          <p:cNvSpPr/>
          <p:nvPr/>
        </p:nvSpPr>
        <p:spPr>
          <a:xfrm>
            <a:off x="6175129" y="3959223"/>
            <a:ext cx="5768368" cy="1816161"/>
          </a:xfrm>
          <a:prstGeom prst="roundRect">
            <a:avLst/>
          </a:prstGeom>
          <a:solidFill>
            <a:srgbClr val="005EB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9" name="Picture 5">
            <a:extLst>
              <a:ext uri="{FF2B5EF4-FFF2-40B4-BE49-F238E27FC236}">
                <a16:creationId xmlns:a16="http://schemas.microsoft.com/office/drawing/2014/main" id="{1A64FB4A-2FE9-EE0C-1867-DB57F42030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8565" y="2946732"/>
            <a:ext cx="1077710" cy="37031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30" name="Picture 6">
            <a:extLst>
              <a:ext uri="{FF2B5EF4-FFF2-40B4-BE49-F238E27FC236}">
                <a16:creationId xmlns:a16="http://schemas.microsoft.com/office/drawing/2014/main" id="{3AD7ED06-50E2-B684-8728-496E3F4E40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0795" y="2946732"/>
            <a:ext cx="990774" cy="37081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32" name="Picture 8">
            <a:extLst>
              <a:ext uri="{FF2B5EF4-FFF2-40B4-BE49-F238E27FC236}">
                <a16:creationId xmlns:a16="http://schemas.microsoft.com/office/drawing/2014/main" id="{651375F1-176A-2EDE-2D4D-FD84B72CAE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5881" y="2946733"/>
            <a:ext cx="886083" cy="37404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2050" name="Picture 2">
            <a:extLst>
              <a:ext uri="{FF2B5EF4-FFF2-40B4-BE49-F238E27FC236}">
                <a16:creationId xmlns:a16="http://schemas.microsoft.com/office/drawing/2014/main" id="{8E8137C1-AFC3-F6EA-61FC-96F4D47243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22020" y="96087"/>
            <a:ext cx="1860076" cy="12044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212120"/>
                </a:solidFill>
                <a:miter lim="800000"/>
                <a:headEnd/>
                <a:tailEnd/>
              </a14:hiddenLine>
            </a:ext>
            <a:ext uri="{AF507438-7753-43E0-B8FC-AC1667EBCBE1}">
              <a14:hiddenEffects xmlns:a14="http://schemas.microsoft.com/office/drawing/2010/main">
                <a:effectLst>
                  <a:outerShdw dist="35921" dir="2700000" algn="ctr" rotWithShape="0">
                    <a:srgbClr val="F4EFDB"/>
                  </a:outerShdw>
                </a:effectLst>
              </a14:hiddenEffects>
            </a:ext>
          </a:extLst>
        </p:spPr>
      </p:pic>
      <p:sp>
        <p:nvSpPr>
          <p:cNvPr id="8" name="Text Box 14">
            <a:extLst>
              <a:ext uri="{FF2B5EF4-FFF2-40B4-BE49-F238E27FC236}">
                <a16:creationId xmlns:a16="http://schemas.microsoft.com/office/drawing/2014/main" id="{E4E9D7E5-F2F5-4B76-F25A-B040303BBEB8}"/>
              </a:ext>
            </a:extLst>
          </p:cNvPr>
          <p:cNvSpPr txBox="1">
            <a:spLocks noChangeArrowheads="1"/>
          </p:cNvSpPr>
          <p:nvPr/>
        </p:nvSpPr>
        <p:spPr bwMode="auto">
          <a:xfrm>
            <a:off x="9581748" y="4237256"/>
            <a:ext cx="2186276" cy="13293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GB" altLang="en-US" sz="1400" b="1" dirty="0">
                <a:solidFill>
                  <a:schemeClr val="bg1"/>
                </a:solidFill>
                <a:latin typeface="Arial" panose="020B0604020202020204" pitchFamily="34" charset="0"/>
                <a:cs typeface="Arial" panose="020B0604020202020204" pitchFamily="34" charset="0"/>
              </a:rPr>
              <a:t>Find out about the healthcare professionals working with the GPs at our practice to help you get the right care when you need it.</a:t>
            </a:r>
            <a:endParaRPr kumimoji="0" lang="en-US" altLang="en-US" sz="1400" b="1"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66408DE7-0C17-7570-2CD1-5B316DEA0695}"/>
              </a:ext>
            </a:extLst>
          </p:cNvPr>
          <p:cNvSpPr/>
          <p:nvPr/>
        </p:nvSpPr>
        <p:spPr>
          <a:xfrm>
            <a:off x="6122374" y="1618484"/>
            <a:ext cx="5712274" cy="1043047"/>
          </a:xfrm>
          <a:prstGeom prst="roundRect">
            <a:avLst/>
          </a:prstGeom>
          <a:solidFill>
            <a:srgbClr val="005EB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96EAD00D-6022-674A-DDE8-B454193BD72C}"/>
              </a:ext>
            </a:extLst>
          </p:cNvPr>
          <p:cNvSpPr txBox="1"/>
          <p:nvPr/>
        </p:nvSpPr>
        <p:spPr>
          <a:xfrm>
            <a:off x="6095999" y="1738186"/>
            <a:ext cx="6159010" cy="861774"/>
          </a:xfrm>
          <a:prstGeom prst="rect">
            <a:avLst/>
          </a:prstGeom>
          <a:noFill/>
        </p:spPr>
        <p:txBody>
          <a:bodyPr wrap="square">
            <a:spAutoFit/>
          </a:bodyPr>
          <a:lstStyle/>
          <a:p>
            <a:r>
              <a:rPr lang="en-GB" sz="2500" kern="0" dirty="0">
                <a:solidFill>
                  <a:schemeClr val="bg1"/>
                </a:solidFill>
                <a:latin typeface="Arial" panose="020B0604020202020204" pitchFamily="34" charset="0"/>
                <a:ea typeface="Calibri" panose="020F0502020204030204" pitchFamily="34" charset="0"/>
              </a:rPr>
              <a:t>Meet our</a:t>
            </a:r>
            <a:r>
              <a:rPr lang="en-GB" sz="2500" kern="0" dirty="0">
                <a:solidFill>
                  <a:schemeClr val="bg1"/>
                </a:solidFill>
                <a:effectLst/>
                <a:latin typeface="Arial" panose="020B0604020202020204" pitchFamily="34" charset="0"/>
                <a:ea typeface="Calibri" panose="020F0502020204030204" pitchFamily="34" charset="0"/>
              </a:rPr>
              <a:t> team at </a:t>
            </a:r>
          </a:p>
          <a:p>
            <a:r>
              <a:rPr lang="en-GB" sz="2500" kern="0" dirty="0">
                <a:solidFill>
                  <a:schemeClr val="bg1"/>
                </a:solidFill>
                <a:effectLst/>
                <a:latin typeface="Arial" panose="020B0604020202020204" pitchFamily="34" charset="0"/>
                <a:ea typeface="Calibri" panose="020F0502020204030204" pitchFamily="34" charset="0"/>
              </a:rPr>
              <a:t>XXX Practice</a:t>
            </a:r>
            <a:endParaRPr lang="en-GB" sz="2500" dirty="0">
              <a:solidFill>
                <a:schemeClr val="bg1"/>
              </a:solidFill>
            </a:endParaRPr>
          </a:p>
        </p:txBody>
      </p:sp>
      <p:sp>
        <p:nvSpPr>
          <p:cNvPr id="4" name="Rectangle: Rounded Corners 3">
            <a:extLst>
              <a:ext uri="{FF2B5EF4-FFF2-40B4-BE49-F238E27FC236}">
                <a16:creationId xmlns:a16="http://schemas.microsoft.com/office/drawing/2014/main" id="{C316D3FF-90A8-48A7-988C-D52460469583}"/>
              </a:ext>
            </a:extLst>
          </p:cNvPr>
          <p:cNvSpPr/>
          <p:nvPr/>
        </p:nvSpPr>
        <p:spPr>
          <a:xfrm>
            <a:off x="248503" y="5006594"/>
            <a:ext cx="5154311" cy="1383695"/>
          </a:xfrm>
          <a:prstGeom prst="roundRect">
            <a:avLst/>
          </a:prstGeom>
          <a:solidFill>
            <a:srgbClr val="005EB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AB66008C-3A3D-40BA-1915-40D803E6588E}"/>
              </a:ext>
            </a:extLst>
          </p:cNvPr>
          <p:cNvSpPr txBox="1"/>
          <p:nvPr/>
        </p:nvSpPr>
        <p:spPr>
          <a:xfrm>
            <a:off x="321634" y="5089271"/>
            <a:ext cx="5048802" cy="1200329"/>
          </a:xfrm>
          <a:prstGeom prst="rect">
            <a:avLst/>
          </a:prstGeom>
          <a:noFill/>
        </p:spPr>
        <p:txBody>
          <a:bodyPr wrap="square">
            <a:spAutoFit/>
          </a:bodyPr>
          <a:lstStyle/>
          <a:p>
            <a:r>
              <a:rPr lang="en-GB" sz="1200" kern="0" dirty="0">
                <a:solidFill>
                  <a:schemeClr val="bg1"/>
                </a:solidFill>
                <a:latin typeface="Arial" panose="020B0604020202020204" pitchFamily="34" charset="0"/>
              </a:rPr>
              <a:t>When you contact the practice our experienced reception team will ask for a few details to ensure you are placed with the right health care professional. </a:t>
            </a:r>
          </a:p>
          <a:p>
            <a:endParaRPr lang="en-GB" sz="1200" kern="0" dirty="0">
              <a:solidFill>
                <a:schemeClr val="bg1"/>
              </a:solidFill>
              <a:latin typeface="Arial" panose="020B0604020202020204" pitchFamily="34" charset="0"/>
            </a:endParaRPr>
          </a:p>
          <a:p>
            <a:r>
              <a:rPr lang="en-GB" sz="1200" kern="0" dirty="0">
                <a:solidFill>
                  <a:schemeClr val="bg1"/>
                </a:solidFill>
                <a:effectLst/>
                <a:latin typeface="Arial" panose="020B0604020202020204" pitchFamily="34" charset="0"/>
                <a:ea typeface="Calibri" panose="020F0502020204030204" pitchFamily="34" charset="0"/>
              </a:rPr>
              <a:t>For more information </a:t>
            </a:r>
            <a:r>
              <a:rPr lang="en-GB" sz="1200" kern="0" dirty="0">
                <a:solidFill>
                  <a:schemeClr val="bg1"/>
                </a:solidFill>
                <a:latin typeface="Arial" panose="020B0604020202020204" pitchFamily="34" charset="0"/>
                <a:ea typeface="Calibri" panose="020F0502020204030204" pitchFamily="34" charset="0"/>
              </a:rPr>
              <a:t>go to our website or speak with one of our receptionist team.</a:t>
            </a:r>
            <a:endParaRPr lang="en-GB" sz="1200" dirty="0">
              <a:solidFill>
                <a:schemeClr val="bg1"/>
              </a:solidFill>
            </a:endParaRPr>
          </a:p>
        </p:txBody>
      </p:sp>
      <p:sp>
        <p:nvSpPr>
          <p:cNvPr id="9" name="TextBox 8">
            <a:extLst>
              <a:ext uri="{FF2B5EF4-FFF2-40B4-BE49-F238E27FC236}">
                <a16:creationId xmlns:a16="http://schemas.microsoft.com/office/drawing/2014/main" id="{664FAEFB-0BAC-C2CD-614E-13153CE76B70}"/>
              </a:ext>
            </a:extLst>
          </p:cNvPr>
          <p:cNvSpPr txBox="1"/>
          <p:nvPr/>
        </p:nvSpPr>
        <p:spPr>
          <a:xfrm>
            <a:off x="103674" y="6526800"/>
            <a:ext cx="5048802" cy="246221"/>
          </a:xfrm>
          <a:prstGeom prst="rect">
            <a:avLst/>
          </a:prstGeom>
          <a:noFill/>
        </p:spPr>
        <p:txBody>
          <a:bodyPr wrap="square">
            <a:spAutoFit/>
          </a:bodyPr>
          <a:lstStyle/>
          <a:p>
            <a:r>
              <a:rPr lang="en-GB" sz="600" kern="0" dirty="0">
                <a:effectLst/>
                <a:latin typeface="Arial" panose="020B0604020202020204" pitchFamily="34" charset="0"/>
                <a:ea typeface="Calibri" panose="020F0502020204030204" pitchFamily="34" charset="0"/>
              </a:rPr>
              <a:t>Produced by NHS Hertfordshire and West Essex ICB July 2024</a:t>
            </a:r>
            <a:r>
              <a:rPr lang="en-GB" sz="600" kern="0" dirty="0">
                <a:solidFill>
                  <a:schemeClr val="bg1"/>
                </a:solidFill>
                <a:effectLst/>
                <a:latin typeface="Arial" panose="020B0604020202020204" pitchFamily="34" charset="0"/>
                <a:ea typeface="Calibri" panose="020F0502020204030204" pitchFamily="34" charset="0"/>
              </a:rPr>
              <a:t>for </a:t>
            </a:r>
            <a:r>
              <a:rPr lang="en-GB" sz="1000" kern="0" dirty="0">
                <a:solidFill>
                  <a:schemeClr val="bg1"/>
                </a:solidFill>
                <a:effectLst/>
                <a:latin typeface="Arial" panose="020B0604020202020204" pitchFamily="34" charset="0"/>
                <a:ea typeface="Calibri" panose="020F0502020204030204" pitchFamily="34" charset="0"/>
              </a:rPr>
              <a:t>their n</a:t>
            </a:r>
            <a:r>
              <a:rPr lang="en-GB" sz="1000" kern="0" dirty="0">
                <a:solidFill>
                  <a:schemeClr val="bg1"/>
                </a:solidFill>
                <a:latin typeface="Arial" panose="020B0604020202020204" pitchFamily="34" charset="0"/>
                <a:ea typeface="Calibri" panose="020F0502020204030204" pitchFamily="34" charset="0"/>
              </a:rPr>
              <a:t>eeds, visit XXXXXX</a:t>
            </a:r>
            <a:endParaRPr lang="en-GB" sz="1000" dirty="0">
              <a:solidFill>
                <a:schemeClr val="bg1"/>
              </a:solidFill>
            </a:endParaRPr>
          </a:p>
        </p:txBody>
      </p:sp>
      <p:sp>
        <p:nvSpPr>
          <p:cNvPr id="10" name="TextBox 9">
            <a:extLst>
              <a:ext uri="{FF2B5EF4-FFF2-40B4-BE49-F238E27FC236}">
                <a16:creationId xmlns:a16="http://schemas.microsoft.com/office/drawing/2014/main" id="{67EAF7AE-1C5C-2BAE-84B3-81C05D7F605C}"/>
              </a:ext>
            </a:extLst>
          </p:cNvPr>
          <p:cNvSpPr txBox="1"/>
          <p:nvPr/>
        </p:nvSpPr>
        <p:spPr>
          <a:xfrm>
            <a:off x="6122374" y="354047"/>
            <a:ext cx="1975945" cy="646331"/>
          </a:xfrm>
          <a:prstGeom prst="rect">
            <a:avLst/>
          </a:prstGeom>
          <a:noFill/>
        </p:spPr>
        <p:txBody>
          <a:bodyPr wrap="square" rtlCol="0">
            <a:spAutoFit/>
          </a:bodyPr>
          <a:lstStyle/>
          <a:p>
            <a:r>
              <a:rPr lang="en-GB" dirty="0"/>
              <a:t>Insert practice logo here</a:t>
            </a:r>
          </a:p>
        </p:txBody>
      </p:sp>
      <p:sp>
        <p:nvSpPr>
          <p:cNvPr id="11" name="TextBox 10">
            <a:extLst>
              <a:ext uri="{FF2B5EF4-FFF2-40B4-BE49-F238E27FC236}">
                <a16:creationId xmlns:a16="http://schemas.microsoft.com/office/drawing/2014/main" id="{5E918DAF-CC0C-FB47-7EF7-ADA58E496129}"/>
              </a:ext>
            </a:extLst>
          </p:cNvPr>
          <p:cNvSpPr txBox="1"/>
          <p:nvPr/>
        </p:nvSpPr>
        <p:spPr>
          <a:xfrm>
            <a:off x="534545" y="3781815"/>
            <a:ext cx="2151182" cy="769441"/>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Role title</a:t>
            </a:r>
          </a:p>
          <a:p>
            <a:r>
              <a:rPr lang="en-GB" sz="1100" b="1" dirty="0">
                <a:solidFill>
                  <a:srgbClr val="005EB8"/>
                </a:solidFill>
                <a:latin typeface="Arial" panose="020B0604020202020204" pitchFamily="34" charset="0"/>
                <a:cs typeface="Arial" panose="020B0604020202020204" pitchFamily="34" charset="0"/>
              </a:rPr>
              <a:t>Name</a:t>
            </a:r>
          </a:p>
          <a:p>
            <a:r>
              <a:rPr lang="en-GB" sz="1100" dirty="0">
                <a:latin typeface="Arial" panose="020B0604020202020204" pitchFamily="34" charset="0"/>
                <a:cs typeface="Arial" panose="020B0604020202020204" pitchFamily="34" charset="0"/>
              </a:rPr>
              <a:t>Role description</a:t>
            </a:r>
          </a:p>
        </p:txBody>
      </p:sp>
      <p:sp>
        <p:nvSpPr>
          <p:cNvPr id="12" name="TextBox 11">
            <a:extLst>
              <a:ext uri="{FF2B5EF4-FFF2-40B4-BE49-F238E27FC236}">
                <a16:creationId xmlns:a16="http://schemas.microsoft.com/office/drawing/2014/main" id="{81A9C616-DAFE-C961-55C5-982DD5E8A674}"/>
              </a:ext>
            </a:extLst>
          </p:cNvPr>
          <p:cNvSpPr txBox="1"/>
          <p:nvPr/>
        </p:nvSpPr>
        <p:spPr>
          <a:xfrm>
            <a:off x="3001294" y="2026856"/>
            <a:ext cx="2151182" cy="769441"/>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Role title</a:t>
            </a:r>
          </a:p>
          <a:p>
            <a:r>
              <a:rPr lang="en-GB" sz="1100" b="1" dirty="0">
                <a:solidFill>
                  <a:srgbClr val="005EB8"/>
                </a:solidFill>
                <a:latin typeface="Arial" panose="020B0604020202020204" pitchFamily="34" charset="0"/>
                <a:cs typeface="Arial" panose="020B0604020202020204" pitchFamily="34" charset="0"/>
              </a:rPr>
              <a:t>Name</a:t>
            </a:r>
          </a:p>
          <a:p>
            <a:r>
              <a:rPr lang="en-GB" sz="1100" dirty="0">
                <a:latin typeface="Arial" panose="020B0604020202020204" pitchFamily="34" charset="0"/>
                <a:cs typeface="Arial" panose="020B0604020202020204" pitchFamily="34" charset="0"/>
              </a:rPr>
              <a:t>Role description</a:t>
            </a:r>
          </a:p>
        </p:txBody>
      </p:sp>
      <p:sp>
        <p:nvSpPr>
          <p:cNvPr id="15" name="TextBox 14">
            <a:extLst>
              <a:ext uri="{FF2B5EF4-FFF2-40B4-BE49-F238E27FC236}">
                <a16:creationId xmlns:a16="http://schemas.microsoft.com/office/drawing/2014/main" id="{860C84E9-FBB3-7A3C-5DB9-5A561E549BAC}"/>
              </a:ext>
            </a:extLst>
          </p:cNvPr>
          <p:cNvSpPr txBox="1"/>
          <p:nvPr/>
        </p:nvSpPr>
        <p:spPr>
          <a:xfrm>
            <a:off x="2974736" y="291439"/>
            <a:ext cx="2151182" cy="769441"/>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Role title</a:t>
            </a:r>
          </a:p>
          <a:p>
            <a:r>
              <a:rPr lang="en-GB" sz="1100" b="1" dirty="0">
                <a:solidFill>
                  <a:srgbClr val="005EB8"/>
                </a:solidFill>
                <a:latin typeface="Arial" panose="020B0604020202020204" pitchFamily="34" charset="0"/>
                <a:cs typeface="Arial" panose="020B0604020202020204" pitchFamily="34" charset="0"/>
              </a:rPr>
              <a:t>Name</a:t>
            </a:r>
          </a:p>
          <a:p>
            <a:r>
              <a:rPr lang="en-GB" sz="1100" dirty="0">
                <a:latin typeface="Arial" panose="020B0604020202020204" pitchFamily="34" charset="0"/>
                <a:cs typeface="Arial" panose="020B0604020202020204" pitchFamily="34" charset="0"/>
              </a:rPr>
              <a:t>Role description</a:t>
            </a:r>
          </a:p>
        </p:txBody>
      </p:sp>
      <p:sp>
        <p:nvSpPr>
          <p:cNvPr id="17" name="TextBox 16">
            <a:extLst>
              <a:ext uri="{FF2B5EF4-FFF2-40B4-BE49-F238E27FC236}">
                <a16:creationId xmlns:a16="http://schemas.microsoft.com/office/drawing/2014/main" id="{6ABCD0F4-3F0B-C82D-F8B0-DDA490E1E2A2}"/>
              </a:ext>
            </a:extLst>
          </p:cNvPr>
          <p:cNvSpPr txBox="1"/>
          <p:nvPr/>
        </p:nvSpPr>
        <p:spPr>
          <a:xfrm>
            <a:off x="476893" y="2061368"/>
            <a:ext cx="2151182" cy="769441"/>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Role title</a:t>
            </a:r>
          </a:p>
          <a:p>
            <a:r>
              <a:rPr lang="en-GB" sz="1100" b="1" dirty="0">
                <a:solidFill>
                  <a:srgbClr val="005EB8"/>
                </a:solidFill>
                <a:latin typeface="Arial" panose="020B0604020202020204" pitchFamily="34" charset="0"/>
                <a:cs typeface="Arial" panose="020B0604020202020204" pitchFamily="34" charset="0"/>
              </a:rPr>
              <a:t>Name</a:t>
            </a:r>
          </a:p>
          <a:p>
            <a:r>
              <a:rPr lang="en-GB" sz="1100" dirty="0">
                <a:latin typeface="Arial" panose="020B0604020202020204" pitchFamily="34" charset="0"/>
                <a:cs typeface="Arial" panose="020B0604020202020204" pitchFamily="34" charset="0"/>
              </a:rPr>
              <a:t>Role description</a:t>
            </a:r>
          </a:p>
        </p:txBody>
      </p:sp>
      <p:sp>
        <p:nvSpPr>
          <p:cNvPr id="18" name="TextBox 17">
            <a:extLst>
              <a:ext uri="{FF2B5EF4-FFF2-40B4-BE49-F238E27FC236}">
                <a16:creationId xmlns:a16="http://schemas.microsoft.com/office/drawing/2014/main" id="{E51CE3DA-D5AE-6A06-69F7-49C54BD6E97F}"/>
              </a:ext>
            </a:extLst>
          </p:cNvPr>
          <p:cNvSpPr txBox="1"/>
          <p:nvPr/>
        </p:nvSpPr>
        <p:spPr>
          <a:xfrm>
            <a:off x="3028211" y="3762273"/>
            <a:ext cx="2151182" cy="769441"/>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Role title</a:t>
            </a:r>
          </a:p>
          <a:p>
            <a:r>
              <a:rPr lang="en-GB" sz="1100" b="1" dirty="0">
                <a:solidFill>
                  <a:srgbClr val="005EB8"/>
                </a:solidFill>
                <a:latin typeface="Arial" panose="020B0604020202020204" pitchFamily="34" charset="0"/>
                <a:cs typeface="Arial" panose="020B0604020202020204" pitchFamily="34" charset="0"/>
              </a:rPr>
              <a:t>Name</a:t>
            </a:r>
          </a:p>
          <a:p>
            <a:r>
              <a:rPr lang="en-GB" sz="1100" dirty="0">
                <a:latin typeface="Arial" panose="020B0604020202020204" pitchFamily="34" charset="0"/>
                <a:cs typeface="Arial" panose="020B0604020202020204" pitchFamily="34" charset="0"/>
              </a:rPr>
              <a:t>Role description</a:t>
            </a:r>
          </a:p>
        </p:txBody>
      </p:sp>
      <p:sp>
        <p:nvSpPr>
          <p:cNvPr id="19" name="TextBox 18">
            <a:extLst>
              <a:ext uri="{FF2B5EF4-FFF2-40B4-BE49-F238E27FC236}">
                <a16:creationId xmlns:a16="http://schemas.microsoft.com/office/drawing/2014/main" id="{C580CCCA-9E52-A2F9-B46B-219B97A70AB1}"/>
              </a:ext>
            </a:extLst>
          </p:cNvPr>
          <p:cNvSpPr txBox="1"/>
          <p:nvPr/>
        </p:nvSpPr>
        <p:spPr>
          <a:xfrm>
            <a:off x="447968" y="340921"/>
            <a:ext cx="2151182" cy="769441"/>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Role title</a:t>
            </a:r>
          </a:p>
          <a:p>
            <a:r>
              <a:rPr lang="en-GB" sz="1100" b="1" dirty="0">
                <a:solidFill>
                  <a:srgbClr val="005EB8"/>
                </a:solidFill>
                <a:latin typeface="Arial" panose="020B0604020202020204" pitchFamily="34" charset="0"/>
                <a:cs typeface="Arial" panose="020B0604020202020204" pitchFamily="34" charset="0"/>
              </a:rPr>
              <a:t>Name</a:t>
            </a:r>
          </a:p>
          <a:p>
            <a:r>
              <a:rPr lang="en-GB" sz="1100" dirty="0">
                <a:latin typeface="Arial" panose="020B0604020202020204" pitchFamily="34" charset="0"/>
                <a:cs typeface="Arial" panose="020B0604020202020204" pitchFamily="34" charset="0"/>
              </a:rPr>
              <a:t>Role description</a:t>
            </a:r>
          </a:p>
        </p:txBody>
      </p:sp>
    </p:spTree>
    <p:extLst>
      <p:ext uri="{BB962C8B-B14F-4D97-AF65-F5344CB8AC3E}">
        <p14:creationId xmlns:p14="http://schemas.microsoft.com/office/powerpoint/2010/main" val="3241504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9">
            <a:extLst>
              <a:ext uri="{FF2B5EF4-FFF2-40B4-BE49-F238E27FC236}">
                <a16:creationId xmlns:a16="http://schemas.microsoft.com/office/drawing/2014/main" id="{98108EDF-9536-DF83-62B2-2112B1118130}"/>
              </a:ext>
            </a:extLst>
          </p:cNvPr>
          <p:cNvSpPr txBox="1">
            <a:spLocks noChangeArrowheads="1"/>
          </p:cNvSpPr>
          <p:nvPr/>
        </p:nvSpPr>
        <p:spPr bwMode="auto">
          <a:xfrm>
            <a:off x="267676" y="390889"/>
            <a:ext cx="5714023" cy="1658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eaLnBrk="0" fontAlgn="base" hangingPunct="0">
              <a:spcBef>
                <a:spcPct val="0"/>
              </a:spcBef>
              <a:spcAft>
                <a:spcPct val="0"/>
              </a:spcAft>
            </a:pPr>
            <a:r>
              <a:rPr lang="en-GB" sz="18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Meet our </a:t>
            </a:r>
            <a:r>
              <a:rPr lang="en-GB" b="1" dirty="0">
                <a:solidFill>
                  <a:srgbClr val="0070C0"/>
                </a:solidFill>
                <a:latin typeface="Arial" panose="020B0604020202020204" pitchFamily="34" charset="0"/>
                <a:ea typeface="Calibri" panose="020F0502020204030204" pitchFamily="34" charset="0"/>
                <a:cs typeface="Times New Roman" panose="02020603050405020304" pitchFamily="18" charset="0"/>
              </a:rPr>
              <a:t>general </a:t>
            </a:r>
            <a:r>
              <a:rPr lang="en-GB" sz="18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practice team</a:t>
            </a:r>
            <a:r>
              <a:rPr kumimoji="0" lang="en-GB" altLang="en-US" b="1" i="0" u="none" strike="noStrike" cap="none" normalizeH="0" baseline="0" dirty="0">
                <a:ln>
                  <a:noFill/>
                </a:ln>
                <a:solidFill>
                  <a:srgbClr val="0070C0"/>
                </a:solidFill>
                <a:effectLst/>
                <a:latin typeface="Arial" panose="020B0604020202020204" pitchFamily="34" charset="0"/>
                <a:cs typeface="Arial" panose="020B0604020202020204" pitchFamily="34" charset="0"/>
              </a:rPr>
              <a:t> </a:t>
            </a:r>
            <a:endParaRPr kumimoji="0" lang="en-US" altLang="en-US" b="0" i="0" u="none" strike="noStrike" cap="none" normalizeH="0" baseline="0" dirty="0">
              <a:ln>
                <a:noFill/>
              </a:ln>
              <a:solidFill>
                <a:srgbClr val="0070C0"/>
              </a:solidFill>
              <a:effectLst/>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71F08634-1D7A-E108-A26C-F7548362E48B}"/>
              </a:ext>
            </a:extLst>
          </p:cNvPr>
          <p:cNvSpPr txBox="1"/>
          <p:nvPr/>
        </p:nvSpPr>
        <p:spPr>
          <a:xfrm>
            <a:off x="6307017" y="212752"/>
            <a:ext cx="2414953" cy="1785104"/>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Care Coordinator</a:t>
            </a:r>
          </a:p>
          <a:p>
            <a:r>
              <a:rPr lang="en-GB" sz="1100" b="1" dirty="0">
                <a:solidFill>
                  <a:srgbClr val="005EB8"/>
                </a:solidFill>
                <a:latin typeface="Arial" panose="020B0604020202020204" pitchFamily="34" charset="0"/>
                <a:cs typeface="Arial" panose="020B0604020202020204" pitchFamily="34" charset="0"/>
              </a:rPr>
              <a:t>Susan</a:t>
            </a:r>
          </a:p>
          <a:p>
            <a:r>
              <a:rPr lang="en-GB" sz="1100" dirty="0">
                <a:latin typeface="Arial" panose="020B0604020202020204" pitchFamily="34" charset="0"/>
                <a:cs typeface="Arial" panose="020B0604020202020204" pitchFamily="34" charset="0"/>
              </a:rPr>
              <a:t>Our Care Coordinator helps prepare you for upcoming conversations about your health and care and supports you to understand and manage your care.</a:t>
            </a:r>
            <a:endParaRPr lang="en-GB" sz="1100" b="1" dirty="0">
              <a:solidFill>
                <a:srgbClr val="005EB8"/>
              </a:solidFill>
              <a:latin typeface="Arial" panose="020B0604020202020204" pitchFamily="34" charset="0"/>
              <a:cs typeface="Arial" panose="020B0604020202020204" pitchFamily="34" charset="0"/>
            </a:endParaRPr>
          </a:p>
          <a:p>
            <a:endParaRPr lang="en-GB" sz="1100" b="1" dirty="0">
              <a:solidFill>
                <a:srgbClr val="005EB8"/>
              </a:solidFill>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E3604B41-C04B-502D-91E6-A8F8AB8E3980}"/>
              </a:ext>
            </a:extLst>
          </p:cNvPr>
          <p:cNvSpPr txBox="1"/>
          <p:nvPr/>
        </p:nvSpPr>
        <p:spPr>
          <a:xfrm>
            <a:off x="226435" y="812916"/>
            <a:ext cx="5714023" cy="3108543"/>
          </a:xfrm>
          <a:prstGeom prst="rect">
            <a:avLst/>
          </a:prstGeom>
          <a:noFill/>
        </p:spPr>
        <p:txBody>
          <a:bodyPr wrap="square">
            <a:spAutoFit/>
          </a:bodyPr>
          <a:lstStyle/>
          <a:p>
            <a:r>
              <a:rPr lang="en-GB" sz="1300" dirty="0">
                <a:latin typeface="Arial" panose="020B0604020202020204" pitchFamily="34" charset="0"/>
                <a:cs typeface="Arial" panose="020B0604020202020204" pitchFamily="34" charset="0"/>
              </a:rPr>
              <a:t>XX Practice / Surgery has an extended team of qualified healthcare professionals who work with our GPs and reception team to care for you.  </a:t>
            </a:r>
          </a:p>
          <a:p>
            <a:endParaRPr lang="en-GB" sz="900" dirty="0">
              <a:latin typeface="Arial" panose="020B0604020202020204" pitchFamily="34" charset="0"/>
              <a:cs typeface="Arial" panose="020B0604020202020204" pitchFamily="34" charset="0"/>
            </a:endParaRPr>
          </a:p>
          <a:p>
            <a:r>
              <a:rPr lang="en-GB" sz="1300" dirty="0">
                <a:latin typeface="Arial" panose="020B0604020202020204" pitchFamily="34" charset="0"/>
                <a:cs typeface="Arial" panose="020B0604020202020204" pitchFamily="34" charset="0"/>
              </a:rPr>
              <a:t>When you contact us our trained reception staff will make sure that you </a:t>
            </a:r>
            <a:r>
              <a:rPr lang="en-GB" sz="13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rPr>
              <a:t>get the right care as quickly as possible whether it’s with a GP or another specialist. They will ask you a few questions about what you need help with so that they can point you to the best person. All our staff treat your information it in the strictest confidence.</a:t>
            </a:r>
            <a:r>
              <a:rPr lang="en-GB" sz="1300" dirty="0">
                <a:solidFill>
                  <a:srgbClr val="242424"/>
                </a:solidFill>
                <a:latin typeface="Arial" panose="020B0604020202020204" pitchFamily="34" charset="0"/>
                <a:ea typeface="Times New Roman" panose="02020603050405020304" pitchFamily="18" charset="0"/>
                <a:cs typeface="Arial" panose="020B0604020202020204" pitchFamily="34" charset="0"/>
              </a:rPr>
              <a:t> </a:t>
            </a:r>
          </a:p>
          <a:p>
            <a:endParaRPr lang="en-GB" sz="9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endParaRPr>
          </a:p>
          <a:p>
            <a:r>
              <a:rPr lang="en-GB" sz="13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rPr>
              <a:t>We will offer you an appointment with a GP </a:t>
            </a:r>
            <a:r>
              <a:rPr lang="en-GB" sz="1300" dirty="0">
                <a:solidFill>
                  <a:srgbClr val="242424"/>
                </a:solidFill>
                <a:latin typeface="Arial" panose="020B0604020202020204" pitchFamily="34" charset="0"/>
                <a:ea typeface="Times New Roman" panose="02020603050405020304" pitchFamily="18" charset="0"/>
                <a:cs typeface="Arial" panose="020B0604020202020204" pitchFamily="34" charset="0"/>
              </a:rPr>
              <a:t>if that is right for your needs but there will be times when </a:t>
            </a:r>
            <a:r>
              <a:rPr lang="en-GB" sz="13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rPr>
              <a:t>another healthcare professional will be better able to help. You still have the right to ask for an appointment with a GP if you prefer that.</a:t>
            </a:r>
            <a:endParaRPr lang="en-GB" sz="1300" dirty="0">
              <a:effectLst/>
              <a:latin typeface="Arial" panose="020B0604020202020204" pitchFamily="34" charset="0"/>
              <a:ea typeface="Times New Roman" panose="02020603050405020304" pitchFamily="18" charset="0"/>
              <a:cs typeface="Arial" panose="020B0604020202020204" pitchFamily="34" charset="0"/>
            </a:endParaRPr>
          </a:p>
          <a:p>
            <a:endParaRPr lang="en-GB" sz="900" dirty="0">
              <a:solidFill>
                <a:srgbClr val="242424"/>
              </a:solidFill>
              <a:latin typeface="Arial" panose="020B0604020202020204" pitchFamily="34" charset="0"/>
              <a:ea typeface="Times New Roman" panose="02020603050405020304" pitchFamily="18" charset="0"/>
              <a:cs typeface="Arial" panose="020B0604020202020204" pitchFamily="34" charset="0"/>
            </a:endParaRPr>
          </a:p>
          <a:p>
            <a:r>
              <a:rPr lang="en-GB" sz="13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rPr>
              <a:t>This leaflet explains those roles that are available at</a:t>
            </a:r>
            <a:r>
              <a:rPr lang="en-GB" sz="1300" dirty="0">
                <a:solidFill>
                  <a:srgbClr val="242424"/>
                </a:solidFill>
                <a:latin typeface="Arial" panose="020B0604020202020204" pitchFamily="34" charset="0"/>
                <a:ea typeface="Times New Roman" panose="02020603050405020304" pitchFamily="18" charset="0"/>
                <a:cs typeface="Arial" panose="020B0604020202020204" pitchFamily="34" charset="0"/>
              </a:rPr>
              <a:t> our practice and how they help you. </a:t>
            </a:r>
            <a:r>
              <a:rPr lang="en-GB" sz="1200" dirty="0">
                <a:solidFill>
                  <a:srgbClr val="242424"/>
                </a:solidFill>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p:txBody>
      </p:sp>
      <p:pic>
        <p:nvPicPr>
          <p:cNvPr id="18" name="Picture 7">
            <a:extLst>
              <a:ext uri="{FF2B5EF4-FFF2-40B4-BE49-F238E27FC236}">
                <a16:creationId xmlns:a16="http://schemas.microsoft.com/office/drawing/2014/main" id="{7B0C8A3B-F939-226D-6F5C-89D09DA087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273" y="3890715"/>
            <a:ext cx="755022" cy="2770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22" name="Picture 21" descr="A cartoon of a person crossing their arms&#10;&#10;Description automatically generated">
            <a:extLst>
              <a:ext uri="{FF2B5EF4-FFF2-40B4-BE49-F238E27FC236}">
                <a16:creationId xmlns:a16="http://schemas.microsoft.com/office/drawing/2014/main" id="{17D488BF-BC06-09DF-B990-46D05E7362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73983">
            <a:off x="11342751" y="4372021"/>
            <a:ext cx="550692" cy="2115157"/>
          </a:xfrm>
          <a:prstGeom prst="rect">
            <a:avLst/>
          </a:prstGeom>
        </p:spPr>
      </p:pic>
      <p:sp>
        <p:nvSpPr>
          <p:cNvPr id="3" name="TextBox 2">
            <a:extLst>
              <a:ext uri="{FF2B5EF4-FFF2-40B4-BE49-F238E27FC236}">
                <a16:creationId xmlns:a16="http://schemas.microsoft.com/office/drawing/2014/main" id="{24501DEA-D89E-9347-9378-B06451027577}"/>
              </a:ext>
            </a:extLst>
          </p:cNvPr>
          <p:cNvSpPr txBox="1"/>
          <p:nvPr/>
        </p:nvSpPr>
        <p:spPr>
          <a:xfrm>
            <a:off x="8878984" y="212752"/>
            <a:ext cx="2151182" cy="769441"/>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Role title</a:t>
            </a:r>
          </a:p>
          <a:p>
            <a:r>
              <a:rPr lang="en-GB" sz="1100" b="1" dirty="0">
                <a:solidFill>
                  <a:srgbClr val="005EB8"/>
                </a:solidFill>
                <a:latin typeface="Arial" panose="020B0604020202020204" pitchFamily="34" charset="0"/>
                <a:cs typeface="Arial" panose="020B0604020202020204" pitchFamily="34" charset="0"/>
              </a:rPr>
              <a:t>Name</a:t>
            </a:r>
          </a:p>
          <a:p>
            <a:r>
              <a:rPr lang="en-GB" sz="1100" dirty="0">
                <a:latin typeface="Arial" panose="020B0604020202020204" pitchFamily="34" charset="0"/>
                <a:cs typeface="Arial" panose="020B0604020202020204" pitchFamily="34" charset="0"/>
              </a:rPr>
              <a:t>Role description </a:t>
            </a:r>
          </a:p>
        </p:txBody>
      </p:sp>
      <p:sp>
        <p:nvSpPr>
          <p:cNvPr id="7" name="TextBox 6">
            <a:extLst>
              <a:ext uri="{FF2B5EF4-FFF2-40B4-BE49-F238E27FC236}">
                <a16:creationId xmlns:a16="http://schemas.microsoft.com/office/drawing/2014/main" id="{221793A5-3254-B055-8031-A2603FE8DEB2}"/>
              </a:ext>
            </a:extLst>
          </p:cNvPr>
          <p:cNvSpPr txBox="1"/>
          <p:nvPr/>
        </p:nvSpPr>
        <p:spPr>
          <a:xfrm>
            <a:off x="6307018" y="2266443"/>
            <a:ext cx="2151182" cy="769441"/>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Role title</a:t>
            </a:r>
          </a:p>
          <a:p>
            <a:r>
              <a:rPr lang="en-GB" sz="1100" b="1" dirty="0">
                <a:solidFill>
                  <a:srgbClr val="005EB8"/>
                </a:solidFill>
                <a:latin typeface="Arial" panose="020B0604020202020204" pitchFamily="34" charset="0"/>
                <a:cs typeface="Arial" panose="020B0604020202020204" pitchFamily="34" charset="0"/>
              </a:rPr>
              <a:t>Name</a:t>
            </a:r>
          </a:p>
          <a:p>
            <a:r>
              <a:rPr lang="en-GB" sz="1100" dirty="0">
                <a:latin typeface="Arial" panose="020B0604020202020204" pitchFamily="34" charset="0"/>
                <a:cs typeface="Arial" panose="020B0604020202020204" pitchFamily="34" charset="0"/>
              </a:rPr>
              <a:t>Role description</a:t>
            </a:r>
          </a:p>
        </p:txBody>
      </p:sp>
      <p:sp>
        <p:nvSpPr>
          <p:cNvPr id="8" name="TextBox 7">
            <a:extLst>
              <a:ext uri="{FF2B5EF4-FFF2-40B4-BE49-F238E27FC236}">
                <a16:creationId xmlns:a16="http://schemas.microsoft.com/office/drawing/2014/main" id="{67005B34-D08B-929B-FE61-F8A2223B249F}"/>
              </a:ext>
            </a:extLst>
          </p:cNvPr>
          <p:cNvSpPr txBox="1"/>
          <p:nvPr/>
        </p:nvSpPr>
        <p:spPr>
          <a:xfrm>
            <a:off x="8990348" y="2266443"/>
            <a:ext cx="2151182" cy="769441"/>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Role title</a:t>
            </a:r>
          </a:p>
          <a:p>
            <a:r>
              <a:rPr lang="en-GB" sz="1100" b="1" dirty="0">
                <a:solidFill>
                  <a:srgbClr val="005EB8"/>
                </a:solidFill>
                <a:latin typeface="Arial" panose="020B0604020202020204" pitchFamily="34" charset="0"/>
                <a:cs typeface="Arial" panose="020B0604020202020204" pitchFamily="34" charset="0"/>
              </a:rPr>
              <a:t>Name</a:t>
            </a:r>
          </a:p>
          <a:p>
            <a:r>
              <a:rPr lang="en-GB" sz="1100" dirty="0">
                <a:latin typeface="Arial" panose="020B0604020202020204" pitchFamily="34" charset="0"/>
                <a:cs typeface="Arial" panose="020B0604020202020204" pitchFamily="34" charset="0"/>
              </a:rPr>
              <a:t>Role description</a:t>
            </a:r>
          </a:p>
        </p:txBody>
      </p:sp>
      <p:sp>
        <p:nvSpPr>
          <p:cNvPr id="9" name="TextBox 8">
            <a:extLst>
              <a:ext uri="{FF2B5EF4-FFF2-40B4-BE49-F238E27FC236}">
                <a16:creationId xmlns:a16="http://schemas.microsoft.com/office/drawing/2014/main" id="{ADD604A1-C187-BC02-B01F-EC299D300DE7}"/>
              </a:ext>
            </a:extLst>
          </p:cNvPr>
          <p:cNvSpPr txBox="1"/>
          <p:nvPr/>
        </p:nvSpPr>
        <p:spPr>
          <a:xfrm>
            <a:off x="6307018" y="3611302"/>
            <a:ext cx="2151182" cy="769441"/>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Role title</a:t>
            </a:r>
          </a:p>
          <a:p>
            <a:r>
              <a:rPr lang="en-GB" sz="1100" b="1" dirty="0">
                <a:solidFill>
                  <a:srgbClr val="005EB8"/>
                </a:solidFill>
                <a:latin typeface="Arial" panose="020B0604020202020204" pitchFamily="34" charset="0"/>
                <a:cs typeface="Arial" panose="020B0604020202020204" pitchFamily="34" charset="0"/>
              </a:rPr>
              <a:t>Name</a:t>
            </a:r>
          </a:p>
          <a:p>
            <a:r>
              <a:rPr lang="en-GB" sz="1100" dirty="0">
                <a:latin typeface="Arial" panose="020B0604020202020204" pitchFamily="34" charset="0"/>
                <a:cs typeface="Arial" panose="020B0604020202020204" pitchFamily="34" charset="0"/>
              </a:rPr>
              <a:t>Role description</a:t>
            </a:r>
          </a:p>
        </p:txBody>
      </p:sp>
      <p:sp>
        <p:nvSpPr>
          <p:cNvPr id="10" name="TextBox 9">
            <a:extLst>
              <a:ext uri="{FF2B5EF4-FFF2-40B4-BE49-F238E27FC236}">
                <a16:creationId xmlns:a16="http://schemas.microsoft.com/office/drawing/2014/main" id="{EF9AA937-DB8D-EB4E-83D8-1ED73534C0C8}"/>
              </a:ext>
            </a:extLst>
          </p:cNvPr>
          <p:cNvSpPr txBox="1"/>
          <p:nvPr/>
        </p:nvSpPr>
        <p:spPr>
          <a:xfrm>
            <a:off x="8990348" y="3590634"/>
            <a:ext cx="2151182" cy="769441"/>
          </a:xfrm>
          <a:prstGeom prst="rect">
            <a:avLst/>
          </a:prstGeom>
          <a:noFill/>
        </p:spPr>
        <p:txBody>
          <a:bodyPr wrap="square">
            <a:spAutoFit/>
          </a:bodyPr>
          <a:lstStyle/>
          <a:p>
            <a:endParaRPr lang="en-GB" sz="1100" b="1" dirty="0">
              <a:solidFill>
                <a:srgbClr val="005EB8"/>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Role title</a:t>
            </a:r>
          </a:p>
          <a:p>
            <a:r>
              <a:rPr lang="en-GB" sz="1100" b="1" dirty="0">
                <a:solidFill>
                  <a:srgbClr val="005EB8"/>
                </a:solidFill>
                <a:latin typeface="Arial" panose="020B0604020202020204" pitchFamily="34" charset="0"/>
                <a:cs typeface="Arial" panose="020B0604020202020204" pitchFamily="34" charset="0"/>
              </a:rPr>
              <a:t>Name</a:t>
            </a:r>
          </a:p>
          <a:p>
            <a:r>
              <a:rPr lang="en-GB" sz="1100" dirty="0">
                <a:latin typeface="Arial" panose="020B0604020202020204" pitchFamily="34" charset="0"/>
                <a:cs typeface="Arial" panose="020B0604020202020204" pitchFamily="34" charset="0"/>
              </a:rPr>
              <a:t>Role description</a:t>
            </a:r>
          </a:p>
        </p:txBody>
      </p:sp>
      <p:sp>
        <p:nvSpPr>
          <p:cNvPr id="11" name="TextBox 10">
            <a:extLst>
              <a:ext uri="{FF2B5EF4-FFF2-40B4-BE49-F238E27FC236}">
                <a16:creationId xmlns:a16="http://schemas.microsoft.com/office/drawing/2014/main" id="{0840DE97-5F00-D20B-3137-2529A4BA8ABE}"/>
              </a:ext>
            </a:extLst>
          </p:cNvPr>
          <p:cNvSpPr txBox="1"/>
          <p:nvPr/>
        </p:nvSpPr>
        <p:spPr>
          <a:xfrm>
            <a:off x="6307018" y="4956161"/>
            <a:ext cx="2151182" cy="769441"/>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Role title</a:t>
            </a:r>
          </a:p>
          <a:p>
            <a:r>
              <a:rPr lang="en-GB" sz="1100" b="1" dirty="0">
                <a:solidFill>
                  <a:srgbClr val="005EB8"/>
                </a:solidFill>
                <a:latin typeface="Arial" panose="020B0604020202020204" pitchFamily="34" charset="0"/>
                <a:cs typeface="Arial" panose="020B0604020202020204" pitchFamily="34" charset="0"/>
              </a:rPr>
              <a:t>Name</a:t>
            </a:r>
          </a:p>
          <a:p>
            <a:r>
              <a:rPr lang="en-GB" sz="1100" dirty="0">
                <a:latin typeface="Arial" panose="020B0604020202020204" pitchFamily="34" charset="0"/>
                <a:cs typeface="Arial" panose="020B0604020202020204" pitchFamily="34" charset="0"/>
              </a:rPr>
              <a:t>Role description</a:t>
            </a:r>
          </a:p>
        </p:txBody>
      </p:sp>
      <p:sp>
        <p:nvSpPr>
          <p:cNvPr id="12" name="TextBox 11">
            <a:extLst>
              <a:ext uri="{FF2B5EF4-FFF2-40B4-BE49-F238E27FC236}">
                <a16:creationId xmlns:a16="http://schemas.microsoft.com/office/drawing/2014/main" id="{D52AFC4F-5FEA-AA5A-579D-2F0824D2A303}"/>
              </a:ext>
            </a:extLst>
          </p:cNvPr>
          <p:cNvSpPr txBox="1"/>
          <p:nvPr/>
        </p:nvSpPr>
        <p:spPr>
          <a:xfrm>
            <a:off x="8987421" y="4956161"/>
            <a:ext cx="2151182" cy="769441"/>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Role title</a:t>
            </a:r>
          </a:p>
          <a:p>
            <a:r>
              <a:rPr lang="en-GB" sz="1100" b="1" dirty="0">
                <a:solidFill>
                  <a:srgbClr val="005EB8"/>
                </a:solidFill>
                <a:latin typeface="Arial" panose="020B0604020202020204" pitchFamily="34" charset="0"/>
                <a:cs typeface="Arial" panose="020B0604020202020204" pitchFamily="34" charset="0"/>
              </a:rPr>
              <a:t>Name</a:t>
            </a:r>
          </a:p>
          <a:p>
            <a:r>
              <a:rPr lang="en-GB" sz="1100" dirty="0">
                <a:latin typeface="Arial" panose="020B0604020202020204" pitchFamily="34" charset="0"/>
                <a:cs typeface="Arial" panose="020B0604020202020204" pitchFamily="34" charset="0"/>
              </a:rPr>
              <a:t>Role description</a:t>
            </a:r>
          </a:p>
        </p:txBody>
      </p:sp>
      <p:sp>
        <p:nvSpPr>
          <p:cNvPr id="6" name="Speech Bubble: Rectangle with Corners Rounded 5">
            <a:extLst>
              <a:ext uri="{FF2B5EF4-FFF2-40B4-BE49-F238E27FC236}">
                <a16:creationId xmlns:a16="http://schemas.microsoft.com/office/drawing/2014/main" id="{7D42515E-1933-3C83-55F1-2D67079D6841}"/>
              </a:ext>
            </a:extLst>
          </p:cNvPr>
          <p:cNvSpPr/>
          <p:nvPr/>
        </p:nvSpPr>
        <p:spPr>
          <a:xfrm>
            <a:off x="1554855" y="3890715"/>
            <a:ext cx="4220016" cy="2576395"/>
          </a:xfrm>
          <a:prstGeom prst="wedgeRoundRectCallout">
            <a:avLst>
              <a:gd name="adj1" fmla="val -58238"/>
              <a:gd name="adj2" fmla="val -27530"/>
              <a:gd name="adj3" fmla="val 1666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There are different ways to make an appointment:</a:t>
            </a:r>
          </a:p>
          <a:p>
            <a:r>
              <a:rPr lang="en-GB"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p>
          <a:p>
            <a:pPr marL="342900" lvl="0" indent="-342900">
              <a:buFont typeface="Symbol" panose="05050102010706020507" pitchFamily="18" charset="2"/>
              <a:buChar char=""/>
            </a:pPr>
            <a:r>
              <a:rPr lang="en-GB"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Use our online form </a:t>
            </a:r>
          </a:p>
          <a:p>
            <a:pPr marL="342900" lvl="0" indent="-342900">
              <a:buFont typeface="Symbol" panose="05050102010706020507" pitchFamily="18" charset="2"/>
              <a:buChar char=""/>
            </a:pPr>
            <a:r>
              <a:rPr lang="en-GB"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Use the NHS App </a:t>
            </a:r>
          </a:p>
          <a:p>
            <a:pPr marL="342900" lvl="0" indent="-342900">
              <a:buFont typeface="Symbol" panose="05050102010706020507" pitchFamily="18" charset="2"/>
              <a:buChar char=""/>
            </a:pPr>
            <a:r>
              <a:rPr lang="en-GB"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Call us on [give phone number here]</a:t>
            </a:r>
          </a:p>
          <a:p>
            <a:pPr marL="342900" lvl="0" indent="-342900">
              <a:buFont typeface="Symbol" panose="05050102010706020507" pitchFamily="18" charset="2"/>
              <a:buChar char=""/>
            </a:pPr>
            <a:r>
              <a:rPr lang="en-GB"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Drop in from &lt;TIME&gt; to &lt;TIME&gt;.</a:t>
            </a:r>
          </a:p>
        </p:txBody>
      </p:sp>
    </p:spTree>
    <p:extLst>
      <p:ext uri="{BB962C8B-B14F-4D97-AF65-F5344CB8AC3E}">
        <p14:creationId xmlns:p14="http://schemas.microsoft.com/office/powerpoint/2010/main" val="2530857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402365-1E6C-7DFE-EF09-C370F7554B32}"/>
              </a:ext>
            </a:extLst>
          </p:cNvPr>
          <p:cNvSpPr txBox="1"/>
          <p:nvPr/>
        </p:nvSpPr>
        <p:spPr>
          <a:xfrm>
            <a:off x="557048" y="462455"/>
            <a:ext cx="10363200" cy="400110"/>
          </a:xfrm>
          <a:prstGeom prst="rect">
            <a:avLst/>
          </a:prstGeom>
          <a:noFill/>
        </p:spPr>
        <p:txBody>
          <a:bodyPr wrap="square" rtlCol="0">
            <a:spAutoFit/>
          </a:bodyPr>
          <a:lstStyle/>
          <a:p>
            <a:r>
              <a:rPr lang="en-GB" sz="2000" b="1" dirty="0">
                <a:solidFill>
                  <a:srgbClr val="005EB8"/>
                </a:solidFill>
              </a:rPr>
              <a:t>How to use this leaflet template – delete this page when ready to print</a:t>
            </a:r>
          </a:p>
        </p:txBody>
      </p:sp>
      <p:sp>
        <p:nvSpPr>
          <p:cNvPr id="3" name="TextBox 2">
            <a:extLst>
              <a:ext uri="{FF2B5EF4-FFF2-40B4-BE49-F238E27FC236}">
                <a16:creationId xmlns:a16="http://schemas.microsoft.com/office/drawing/2014/main" id="{2F5EE4DA-664A-6988-DA7C-0587B7C3A98F}"/>
              </a:ext>
            </a:extLst>
          </p:cNvPr>
          <p:cNvSpPr txBox="1"/>
          <p:nvPr/>
        </p:nvSpPr>
        <p:spPr>
          <a:xfrm>
            <a:off x="714703" y="1250731"/>
            <a:ext cx="10363200" cy="5078313"/>
          </a:xfrm>
          <a:prstGeom prst="rect">
            <a:avLst/>
          </a:prstGeom>
          <a:noFill/>
        </p:spPr>
        <p:txBody>
          <a:bodyPr wrap="square" rtlCol="0">
            <a:spAutoFit/>
          </a:bodyPr>
          <a:lstStyle/>
          <a:p>
            <a:r>
              <a:rPr lang="en-GB" dirty="0"/>
              <a:t>Slide one</a:t>
            </a:r>
          </a:p>
          <a:p>
            <a:endParaRPr lang="en-GB" dirty="0"/>
          </a:p>
          <a:p>
            <a:pPr marL="285750" indent="-285750">
              <a:buFont typeface="Arial" panose="020B0604020202020204" pitchFamily="34" charset="0"/>
              <a:buChar char="•"/>
            </a:pPr>
            <a:r>
              <a:rPr lang="en-GB" dirty="0"/>
              <a:t>This is the back page and the front page.</a:t>
            </a:r>
          </a:p>
          <a:p>
            <a:pPr marL="285750" indent="-285750">
              <a:buFont typeface="Arial" panose="020B0604020202020204" pitchFamily="34" charset="0"/>
              <a:buChar char="•"/>
            </a:pPr>
            <a:r>
              <a:rPr lang="en-GB" dirty="0"/>
              <a:t>Back page first allows for roles in the practice and a summary block at the bottom with a website URL</a:t>
            </a:r>
          </a:p>
          <a:p>
            <a:pPr marL="285750" indent="-285750">
              <a:buFont typeface="Arial" panose="020B0604020202020204" pitchFamily="34" charset="0"/>
              <a:buChar char="•"/>
            </a:pPr>
            <a:r>
              <a:rPr lang="en-GB" dirty="0"/>
              <a:t>The other half of the slide is the front page. You can add your practice logo to the top. Make sure you don’t change the image ratio when you add it</a:t>
            </a:r>
          </a:p>
          <a:p>
            <a:endParaRPr lang="en-GB" dirty="0"/>
          </a:p>
          <a:p>
            <a:r>
              <a:rPr lang="en-GB" dirty="0"/>
              <a:t>Slide two</a:t>
            </a:r>
          </a:p>
          <a:p>
            <a:endParaRPr lang="en-GB" dirty="0"/>
          </a:p>
          <a:p>
            <a:pPr marL="285750" indent="-285750">
              <a:buFont typeface="Arial" panose="020B0604020202020204" pitchFamily="34" charset="0"/>
              <a:buChar char="•"/>
            </a:pPr>
            <a:r>
              <a:rPr lang="en-GB" dirty="0"/>
              <a:t>These are the middle two pages of the leaflet.</a:t>
            </a:r>
          </a:p>
          <a:p>
            <a:pPr marL="285750" indent="-285750">
              <a:buFont typeface="Arial" panose="020B0604020202020204" pitchFamily="34" charset="0"/>
              <a:buChar char="•"/>
            </a:pPr>
            <a:r>
              <a:rPr lang="en-GB" dirty="0"/>
              <a:t>First half is an explanation of how you get support at your practice and why there are a range of roles available.</a:t>
            </a:r>
          </a:p>
          <a:p>
            <a:pPr marL="285750" indent="-285750">
              <a:buFont typeface="Arial" panose="020B0604020202020204" pitchFamily="34" charset="0"/>
              <a:buChar char="•"/>
            </a:pPr>
            <a:r>
              <a:rPr lang="en-GB" dirty="0"/>
              <a:t>Please add in your practice opening hours and phone number and website here.</a:t>
            </a:r>
          </a:p>
          <a:p>
            <a:pPr marL="285750" indent="-285750">
              <a:buFont typeface="Arial" panose="020B0604020202020204" pitchFamily="34" charset="0"/>
              <a:buChar char="•"/>
            </a:pPr>
            <a:r>
              <a:rPr lang="en-GB" dirty="0"/>
              <a:t>The next page of the leaflet has sections to add in the different roles you have. There is an example role, please put in the roles you have in practice. This leaflet allows for 14 roles. If you have fewer available roles then please consider increasing font size.</a:t>
            </a:r>
          </a:p>
          <a:p>
            <a:pPr marL="285750" indent="-285750">
              <a:buFont typeface="Arial" panose="020B0604020202020204" pitchFamily="34" charset="0"/>
              <a:buChar char="•"/>
            </a:pPr>
            <a:r>
              <a:rPr lang="en-GB" dirty="0"/>
              <a:t>Role descriptions have been circulated as part of this toolkit. These have been reviewed with patient groups so please only alter for factual purposes. </a:t>
            </a:r>
          </a:p>
        </p:txBody>
      </p:sp>
    </p:spTree>
    <p:extLst>
      <p:ext uri="{BB962C8B-B14F-4D97-AF65-F5344CB8AC3E}">
        <p14:creationId xmlns:p14="http://schemas.microsoft.com/office/powerpoint/2010/main" val="19005750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1231</TotalTime>
  <Words>593</Words>
  <Application>Microsoft Office PowerPoint</Application>
  <PresentationFormat>Widescreen</PresentationFormat>
  <Paragraphs>93</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Symbol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HALE, Joy (NHS HERTFORDSHIRE AND WEST ESSEX ICB - 06K)</dc:creator>
  <cp:lastModifiedBy>MCKELVEY, Gemma (NHS HERTFORDSHIRE AND WEST ESSEX ICB - 06K)</cp:lastModifiedBy>
  <cp:revision>23</cp:revision>
  <dcterms:created xsi:type="dcterms:W3CDTF">2024-01-26T12:19:21Z</dcterms:created>
  <dcterms:modified xsi:type="dcterms:W3CDTF">2024-09-06T15:29:57Z</dcterms:modified>
</cp:coreProperties>
</file>