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3" r:id="rId4"/>
    <p:sldId id="265" r:id="rId5"/>
    <p:sldId id="264" r:id="rId6"/>
    <p:sldId id="261" r:id="rId7"/>
    <p:sldId id="266" r:id="rId8"/>
    <p:sldId id="259" r:id="rId9"/>
    <p:sldId id="267" r:id="rId10"/>
    <p:sldId id="257" r:id="rId11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C73F9-574C-F034-B5C4-615DF8FA56C3}" name="MANDERS, Louise (NHS HERTFORDSHIRE AND WEST ESSEX ICB - 06N)" initials="ML(HAWEI0" userId="S::l.manders@nhs.net::a01cb402-9ab5-480d-8c4f-c30f4786c1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4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5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3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9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CF81-1717-4FCF-8CEF-E74167DC42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FF87A-5349-4310-A09A-141EC7666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2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7494-FEC1-B559-C973-851782FE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264F-1BB0-901F-BF17-5AF195FD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Show an example of the top four roles you have</a:t>
            </a:r>
          </a:p>
          <a:p>
            <a:r>
              <a:rPr lang="en-GB" dirty="0"/>
              <a:t>Edit from list of practice role descriptions</a:t>
            </a:r>
          </a:p>
          <a:p>
            <a:r>
              <a:rPr lang="en-GB" dirty="0"/>
              <a:t>Keep the text at the font size, don’t decrease</a:t>
            </a:r>
          </a:p>
        </p:txBody>
      </p:sp>
    </p:spTree>
    <p:extLst>
      <p:ext uri="{BB962C8B-B14F-4D97-AF65-F5344CB8AC3E}">
        <p14:creationId xmlns:p14="http://schemas.microsoft.com/office/powerpoint/2010/main" val="242079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AE5B1319-9B65-CDBE-C6D9-2EE35744F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4" b="83271"/>
          <a:stretch/>
        </p:blipFill>
        <p:spPr>
          <a:xfrm>
            <a:off x="5724108" y="0"/>
            <a:ext cx="4967706" cy="3489649"/>
          </a:xfrm>
          <a:prstGeom prst="rect">
            <a:avLst/>
          </a:prstGeom>
        </p:spPr>
      </p:pic>
      <p:pic>
        <p:nvPicPr>
          <p:cNvPr id="8" name="Picture 7" descr="Paramedic smiling in a restaurant">
            <a:extLst>
              <a:ext uri="{FF2B5EF4-FFF2-40B4-BE49-F238E27FC236}">
                <a16:creationId xmlns:a16="http://schemas.microsoft.com/office/drawing/2014/main" id="{BCD54B92-A039-5CF9-4A32-B2333EDDA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3" y="2997050"/>
            <a:ext cx="9124270" cy="6056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306D2-812F-466F-BFDE-DC99B6B70D0A}"/>
              </a:ext>
            </a:extLst>
          </p:cNvPr>
          <p:cNvSpPr txBox="1"/>
          <p:nvPr/>
        </p:nvSpPr>
        <p:spPr>
          <a:xfrm>
            <a:off x="217574" y="1416113"/>
            <a:ext cx="10252669" cy="15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5400" dirty="0">
                <a:latin typeface="Arial Black" panose="020B0A04020102020204" pitchFamily="34" charset="0"/>
                <a:cs typeface="Arial" panose="020B0604020202020204" pitchFamily="34" charset="0"/>
              </a:rPr>
              <a:t>Providing the right care for your needs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1EF7F-84BB-D1C8-572C-96D5C896F2B4}"/>
              </a:ext>
            </a:extLst>
          </p:cNvPr>
          <p:cNvSpPr txBox="1"/>
          <p:nvPr/>
        </p:nvSpPr>
        <p:spPr>
          <a:xfrm>
            <a:off x="368162" y="9961601"/>
            <a:ext cx="995149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XX Practice / Surgery has an extended team of qualified healthcare professionals who work with our GPs to care for you. 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you contact us, our trained reception staff will make sure that you </a:t>
            </a:r>
            <a:r>
              <a:rPr lang="en-GB" sz="2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 the right care at the right time whether it’s with a GP or another specialist. This might be a [list roles in your practice here].</a:t>
            </a:r>
            <a:endParaRPr lang="en-GB" sz="28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Visit our website, ask the reception team, or pick up a leaflet in the surgery to learn more about the different roles.</a:t>
            </a:r>
          </a:p>
          <a:p>
            <a:endParaRPr lang="en-GB" sz="3200" dirty="0">
              <a:solidFill>
                <a:srgbClr val="127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BE2C97-8963-F5DA-C821-40C89EEC549F}"/>
              </a:ext>
            </a:extLst>
          </p:cNvPr>
          <p:cNvSpPr/>
          <p:nvPr/>
        </p:nvSpPr>
        <p:spPr>
          <a:xfrm>
            <a:off x="2433526" y="8252403"/>
            <a:ext cx="8017846" cy="141173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C0703-3AC8-4828-A912-EC97E714D5B1}"/>
              </a:ext>
            </a:extLst>
          </p:cNvPr>
          <p:cNvSpPr txBox="1"/>
          <p:nvPr/>
        </p:nvSpPr>
        <p:spPr>
          <a:xfrm>
            <a:off x="2597169" y="8300104"/>
            <a:ext cx="8372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Frutiger"/>
                <a:cs typeface="Arial" panose="020B0604020202020204" pitchFamily="34" charset="0"/>
              </a:rPr>
              <a:t>If a patient can’t visit the surgery, or needs help urgently, I can come to them</a:t>
            </a:r>
          </a:p>
          <a:p>
            <a:r>
              <a:rPr lang="en-GB" sz="2400" b="1" dirty="0">
                <a:solidFill>
                  <a:schemeClr val="bg1"/>
                </a:solidFill>
                <a:latin typeface="Frutiger"/>
                <a:cs typeface="Arial" panose="020B0604020202020204" pitchFamily="34" charset="0"/>
              </a:rPr>
              <a:t>											NAME, Paramedic</a:t>
            </a:r>
          </a:p>
        </p:txBody>
      </p:sp>
    </p:spTree>
    <p:extLst>
      <p:ext uri="{BB962C8B-B14F-4D97-AF65-F5344CB8AC3E}">
        <p14:creationId xmlns:p14="http://schemas.microsoft.com/office/powerpoint/2010/main" val="7590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48B5A-26E2-4629-BEDE-03AE04B3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837"/>
            <a:ext cx="10691813" cy="719676"/>
          </a:xfrm>
          <a:prstGeom prst="rect">
            <a:avLst/>
          </a:prstGeom>
        </p:spPr>
      </p:pic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3EF01015-3D97-C57A-CCDA-E1428B2C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4" b="83271"/>
          <a:stretch/>
        </p:blipFill>
        <p:spPr>
          <a:xfrm>
            <a:off x="5952930" y="1"/>
            <a:ext cx="4738883" cy="3328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306D2-812F-466F-BFDE-DC99B6B70D0A}"/>
              </a:ext>
            </a:extLst>
          </p:cNvPr>
          <p:cNvSpPr txBox="1"/>
          <p:nvPr/>
        </p:nvSpPr>
        <p:spPr>
          <a:xfrm>
            <a:off x="212271" y="1714284"/>
            <a:ext cx="10267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Black" panose="020B0A04020102020204" pitchFamily="34" charset="0"/>
                <a:cs typeface="Arial" panose="020B0604020202020204" pitchFamily="34" charset="0"/>
              </a:rPr>
              <a:t>Meet</a:t>
            </a:r>
            <a:r>
              <a:rPr lang="en-GB" sz="4200" dirty="0">
                <a:latin typeface="Arial Black" panose="020B0A04020102020204" pitchFamily="34" charset="0"/>
                <a:cs typeface="Arial" panose="020B0604020202020204" pitchFamily="34" charset="0"/>
              </a:rPr>
              <a:t> our general practice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16721A-F15D-EC79-D6C9-C51FF0FE44E0}"/>
              </a:ext>
            </a:extLst>
          </p:cNvPr>
          <p:cNvSpPr txBox="1"/>
          <p:nvPr/>
        </p:nvSpPr>
        <p:spPr>
          <a:xfrm>
            <a:off x="5345906" y="2779153"/>
            <a:ext cx="48125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have an extended team of qualified healthcare professionals who work with our GPs to care for you. 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Together we make sure </a:t>
            </a:r>
            <a:r>
              <a:rPr lang="en-GB" sz="2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you can get the right care at the right time</a:t>
            </a:r>
            <a:r>
              <a:rPr lang="en-GB" sz="2800" dirty="0">
                <a:solidFill>
                  <a:srgbClr val="2424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A767D-111A-3CAB-8047-97ED5AD45D9F}"/>
              </a:ext>
            </a:extLst>
          </p:cNvPr>
          <p:cNvSpPr txBox="1"/>
          <p:nvPr/>
        </p:nvSpPr>
        <p:spPr>
          <a:xfrm>
            <a:off x="424542" y="12340197"/>
            <a:ext cx="9733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Visit our website, talk with the reception team, or pick up a leaflet in the surgery to learn more about the different roles.</a:t>
            </a:r>
          </a:p>
        </p:txBody>
      </p:sp>
      <p:pic>
        <p:nvPicPr>
          <p:cNvPr id="5" name="Picture 4" descr="A cartoon of a person crossing their arms&#10;&#10;Description automatically generated">
            <a:extLst>
              <a:ext uri="{FF2B5EF4-FFF2-40B4-BE49-F238E27FC236}">
                <a16:creationId xmlns:a16="http://schemas.microsoft.com/office/drawing/2014/main" id="{1C2CB3BD-79A4-81F8-DDC8-E6C5024AF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3" y="2712223"/>
            <a:ext cx="866742" cy="3329080"/>
          </a:xfrm>
          <a:prstGeom prst="rect">
            <a:avLst/>
          </a:prstGeom>
        </p:spPr>
      </p:pic>
      <p:pic>
        <p:nvPicPr>
          <p:cNvPr id="10" name="Picture 9" descr="A cartoon of a person wearing a white coat&#10;&#10;Description automatically generated">
            <a:extLst>
              <a:ext uri="{FF2B5EF4-FFF2-40B4-BE49-F238E27FC236}">
                <a16:creationId xmlns:a16="http://schemas.microsoft.com/office/drawing/2014/main" id="{D6FE6044-D1BB-E0DF-39CD-5C6279339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37" y="2868776"/>
            <a:ext cx="927395" cy="3186093"/>
          </a:xfrm>
          <a:prstGeom prst="rect">
            <a:avLst/>
          </a:prstGeom>
        </p:spPr>
      </p:pic>
      <p:pic>
        <p:nvPicPr>
          <p:cNvPr id="12" name="Picture 11" descr="A person wearing a blue uniform&#10;&#10;Description automatically generated">
            <a:extLst>
              <a:ext uri="{FF2B5EF4-FFF2-40B4-BE49-F238E27FC236}">
                <a16:creationId xmlns:a16="http://schemas.microsoft.com/office/drawing/2014/main" id="{2B780DE2-414D-F856-23CA-2F290C345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69" y="2797283"/>
            <a:ext cx="890835" cy="3329079"/>
          </a:xfrm>
          <a:prstGeom prst="rect">
            <a:avLst/>
          </a:prstGeom>
        </p:spPr>
      </p:pic>
      <p:pic>
        <p:nvPicPr>
          <p:cNvPr id="14" name="Picture 13" descr="A person in blue pants and a white shirt holding a black tablet&#10;&#10;Description automatically generated">
            <a:extLst>
              <a:ext uri="{FF2B5EF4-FFF2-40B4-BE49-F238E27FC236}">
                <a16:creationId xmlns:a16="http://schemas.microsoft.com/office/drawing/2014/main" id="{16E9ADB3-B6DB-6FAB-B80C-36494EBB8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7" y="2782182"/>
            <a:ext cx="927395" cy="34047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2E4AEB-312B-E1DC-90BC-45FFFF0A59F9}"/>
              </a:ext>
            </a:extLst>
          </p:cNvPr>
          <p:cNvSpPr/>
          <p:nvPr/>
        </p:nvSpPr>
        <p:spPr>
          <a:xfrm>
            <a:off x="772709" y="6526821"/>
            <a:ext cx="4576053" cy="25136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0E9DBB-7555-28E8-3BE5-2208FA277041}"/>
              </a:ext>
            </a:extLst>
          </p:cNvPr>
          <p:cNvSpPr txBox="1"/>
          <p:nvPr/>
        </p:nvSpPr>
        <p:spPr>
          <a:xfrm>
            <a:off x="1188096" y="6762022"/>
            <a:ext cx="38865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Physicians' associate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medical histories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 physical examinations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diagnose illnesses.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7485A0-D002-13B7-A03B-BC9295499A0C}"/>
              </a:ext>
            </a:extLst>
          </p:cNvPr>
          <p:cNvGrpSpPr/>
          <p:nvPr/>
        </p:nvGrpSpPr>
        <p:grpSpPr>
          <a:xfrm>
            <a:off x="5585237" y="6550830"/>
            <a:ext cx="4573198" cy="2513651"/>
            <a:chOff x="5585237" y="6550830"/>
            <a:chExt cx="4573198" cy="2513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041ABD-D56C-83AC-0BAB-DD118FFFD732}"/>
                </a:ext>
              </a:extLst>
            </p:cNvPr>
            <p:cNvSpPr/>
            <p:nvPr/>
          </p:nvSpPr>
          <p:spPr>
            <a:xfrm>
              <a:off x="5585237" y="6550830"/>
              <a:ext cx="4573198" cy="25136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23B93F-AB87-3807-000E-33F3D1658D32}"/>
                </a:ext>
              </a:extLst>
            </p:cNvPr>
            <p:cNvSpPr txBox="1"/>
            <p:nvPr/>
          </p:nvSpPr>
          <p:spPr>
            <a:xfrm>
              <a:off x="5952930" y="6665455"/>
              <a:ext cx="39661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Pharmacist</a:t>
              </a:r>
              <a:endParaRPr lang="en-GB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3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experts in medicines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3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review current prescriptions and make changes if needed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3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advise on any side effects</a:t>
              </a:r>
              <a:r>
                <a:rPr lang="en-GB" sz="2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B0B855-006F-6A20-4609-35866E30F189}"/>
              </a:ext>
            </a:extLst>
          </p:cNvPr>
          <p:cNvSpPr txBox="1"/>
          <p:nvPr/>
        </p:nvSpPr>
        <p:spPr>
          <a:xfrm>
            <a:off x="1315685" y="10212795"/>
            <a:ext cx="2773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Physicians' associates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medical histories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 physical examinations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diagnose illnesses.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5AF15-9143-054A-38AA-BB74AFBBD62C}"/>
              </a:ext>
            </a:extLst>
          </p:cNvPr>
          <p:cNvSpPr txBox="1"/>
          <p:nvPr/>
        </p:nvSpPr>
        <p:spPr>
          <a:xfrm>
            <a:off x="1188094" y="9662335"/>
            <a:ext cx="436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Physicians' associates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medical histories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 physical examinations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diagnose illnesses.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F4C99D-0A76-327C-5881-65C9C7BACF74}"/>
              </a:ext>
            </a:extLst>
          </p:cNvPr>
          <p:cNvSpPr/>
          <p:nvPr/>
        </p:nvSpPr>
        <p:spPr>
          <a:xfrm>
            <a:off x="817009" y="9273569"/>
            <a:ext cx="4528898" cy="25136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94D11-2326-88E6-2452-103E195F30E3}"/>
              </a:ext>
            </a:extLst>
          </p:cNvPr>
          <p:cNvSpPr txBox="1"/>
          <p:nvPr/>
        </p:nvSpPr>
        <p:spPr>
          <a:xfrm>
            <a:off x="1285025" y="9508770"/>
            <a:ext cx="38865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 description</a:t>
            </a:r>
            <a:r>
              <a:rPr lang="en-GB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6BB7C7-BF77-F390-C86B-356C170C03FB}"/>
              </a:ext>
            </a:extLst>
          </p:cNvPr>
          <p:cNvGrpSpPr/>
          <p:nvPr/>
        </p:nvGrpSpPr>
        <p:grpSpPr>
          <a:xfrm>
            <a:off x="5639549" y="9277886"/>
            <a:ext cx="4573199" cy="2513651"/>
            <a:chOff x="5585237" y="6550830"/>
            <a:chExt cx="4573198" cy="2513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FD781B-1093-5A99-526A-7B00F1CB8421}"/>
                </a:ext>
              </a:extLst>
            </p:cNvPr>
            <p:cNvSpPr/>
            <p:nvPr/>
          </p:nvSpPr>
          <p:spPr>
            <a:xfrm>
              <a:off x="5585237" y="6550830"/>
              <a:ext cx="4573198" cy="251365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7C470E-1CED-05E2-7676-79388D344B5B}"/>
                </a:ext>
              </a:extLst>
            </p:cNvPr>
            <p:cNvSpPr txBox="1"/>
            <p:nvPr/>
          </p:nvSpPr>
          <p:spPr>
            <a:xfrm>
              <a:off x="5952930" y="6665455"/>
              <a:ext cx="39661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D64286-795A-5013-12AF-0701E20AFA7D}"/>
              </a:ext>
            </a:extLst>
          </p:cNvPr>
          <p:cNvSpPr txBox="1"/>
          <p:nvPr/>
        </p:nvSpPr>
        <p:spPr>
          <a:xfrm>
            <a:off x="5918476" y="9450616"/>
            <a:ext cx="38865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 description</a:t>
            </a:r>
            <a:r>
              <a:rPr lang="en-GB" sz="2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20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D7FE-A64D-8312-56E2-4312BF4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8A67-D3F4-45EF-B4D5-D9EE674DD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focuses on a single role and uses a picture of that person</a:t>
            </a:r>
          </a:p>
          <a:p>
            <a:r>
              <a:rPr lang="en-GB" dirty="0"/>
              <a:t>Add in their name and role title</a:t>
            </a:r>
          </a:p>
          <a:p>
            <a:r>
              <a:rPr lang="en-GB" dirty="0"/>
              <a:t>Please add in a little bit more about that person and their experience if possible</a:t>
            </a:r>
          </a:p>
          <a:p>
            <a:r>
              <a:rPr lang="en-GB" dirty="0"/>
              <a:t>For example: “Hi, I am Sarah Johnson one of the care navigators here. I am here to help you get the right help you need and find local support organisations if you need them.”</a:t>
            </a:r>
          </a:p>
        </p:txBody>
      </p:sp>
    </p:spTree>
    <p:extLst>
      <p:ext uri="{BB962C8B-B14F-4D97-AF65-F5344CB8AC3E}">
        <p14:creationId xmlns:p14="http://schemas.microsoft.com/office/powerpoint/2010/main" val="391092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48B5A-26E2-4629-BEDE-03AE04B3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837"/>
            <a:ext cx="10691813" cy="719676"/>
          </a:xfrm>
          <a:prstGeom prst="rect">
            <a:avLst/>
          </a:prstGeom>
        </p:spPr>
      </p:pic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3EF01015-3D97-C57A-CCDA-E1428B2C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4" b="83271"/>
          <a:stretch/>
        </p:blipFill>
        <p:spPr>
          <a:xfrm>
            <a:off x="5952930" y="1"/>
            <a:ext cx="4738883" cy="3328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306D2-812F-466F-BFDE-DC99B6B70D0A}"/>
              </a:ext>
            </a:extLst>
          </p:cNvPr>
          <p:cNvSpPr txBox="1"/>
          <p:nvPr/>
        </p:nvSpPr>
        <p:spPr>
          <a:xfrm>
            <a:off x="424543" y="1803571"/>
            <a:ext cx="10267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Arial Black" panose="020B0A04020102020204" pitchFamily="34" charset="0"/>
                <a:cs typeface="Arial" panose="020B0604020202020204" pitchFamily="34" charset="0"/>
              </a:rPr>
              <a:t>Meet our General Practice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16721A-F15D-EC79-D6C9-C51FF0FE44E0}"/>
              </a:ext>
            </a:extLst>
          </p:cNvPr>
          <p:cNvSpPr txBox="1"/>
          <p:nvPr/>
        </p:nvSpPr>
        <p:spPr>
          <a:xfrm>
            <a:off x="5157319" y="3017967"/>
            <a:ext cx="50011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We have a team of qualified healthcare professionals who work with our GPs to care for you. Together we make sure </a:t>
            </a:r>
            <a:r>
              <a:rPr lang="en-GB" sz="26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you can get the right care at the right time</a:t>
            </a:r>
            <a:r>
              <a:rPr lang="en-GB" sz="2600" dirty="0">
                <a:solidFill>
                  <a:srgbClr val="2424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600" dirty="0">
                <a:solidFill>
                  <a:srgbClr val="2424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 the professionals working in our practice.</a:t>
            </a:r>
          </a:p>
          <a:p>
            <a:endParaRPr lang="en-GB" sz="20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A767D-111A-3CAB-8047-97ED5AD45D9F}"/>
              </a:ext>
            </a:extLst>
          </p:cNvPr>
          <p:cNvSpPr txBox="1"/>
          <p:nvPr/>
        </p:nvSpPr>
        <p:spPr>
          <a:xfrm>
            <a:off x="424542" y="12340197"/>
            <a:ext cx="9733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Visit our website, talk with the reception team, or pick up a leaflet in the surgery to learn more about the different roles.</a:t>
            </a:r>
          </a:p>
        </p:txBody>
      </p:sp>
      <p:pic>
        <p:nvPicPr>
          <p:cNvPr id="5" name="Picture 4" descr="A cartoon of a person crossing their arms&#10;&#10;Description automatically generated">
            <a:extLst>
              <a:ext uri="{FF2B5EF4-FFF2-40B4-BE49-F238E27FC236}">
                <a16:creationId xmlns:a16="http://schemas.microsoft.com/office/drawing/2014/main" id="{1C2CB3BD-79A4-81F8-DDC8-E6C5024AF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5" y="3095946"/>
            <a:ext cx="927395" cy="3562042"/>
          </a:xfrm>
          <a:prstGeom prst="rect">
            <a:avLst/>
          </a:prstGeom>
        </p:spPr>
      </p:pic>
      <p:pic>
        <p:nvPicPr>
          <p:cNvPr id="10" name="Picture 9" descr="A cartoon of a person wearing a white coat&#10;&#10;Description automatically generated">
            <a:extLst>
              <a:ext uri="{FF2B5EF4-FFF2-40B4-BE49-F238E27FC236}">
                <a16:creationId xmlns:a16="http://schemas.microsoft.com/office/drawing/2014/main" id="{D6FE6044-D1BB-E0DF-39CD-5C6279339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55" y="3164953"/>
            <a:ext cx="1026354" cy="3526068"/>
          </a:xfrm>
          <a:prstGeom prst="rect">
            <a:avLst/>
          </a:prstGeom>
        </p:spPr>
      </p:pic>
      <p:pic>
        <p:nvPicPr>
          <p:cNvPr id="12" name="Picture 11" descr="A person wearing a blue uniform&#10;&#10;Description automatically generated">
            <a:extLst>
              <a:ext uri="{FF2B5EF4-FFF2-40B4-BE49-F238E27FC236}">
                <a16:creationId xmlns:a16="http://schemas.microsoft.com/office/drawing/2014/main" id="{2B780DE2-414D-F856-23CA-2F290C345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84" y="3096172"/>
            <a:ext cx="953114" cy="3561815"/>
          </a:xfrm>
          <a:prstGeom prst="rect">
            <a:avLst/>
          </a:prstGeom>
        </p:spPr>
      </p:pic>
      <p:pic>
        <p:nvPicPr>
          <p:cNvPr id="14" name="Picture 13" descr="A person in blue pants and a white shirt holding a black tablet&#10;&#10;Description automatically generated">
            <a:extLst>
              <a:ext uri="{FF2B5EF4-FFF2-40B4-BE49-F238E27FC236}">
                <a16:creationId xmlns:a16="http://schemas.microsoft.com/office/drawing/2014/main" id="{16E9ADB3-B6DB-6FAB-B80C-36494EBB8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8" y="3164953"/>
            <a:ext cx="974615" cy="35781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2E4AEB-312B-E1DC-90BC-45FFFF0A59F9}"/>
              </a:ext>
            </a:extLst>
          </p:cNvPr>
          <p:cNvSpPr/>
          <p:nvPr/>
        </p:nvSpPr>
        <p:spPr>
          <a:xfrm>
            <a:off x="808073" y="7211700"/>
            <a:ext cx="3848987" cy="46243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23B93F-AB87-3807-000E-33F3D1658D32}"/>
              </a:ext>
            </a:extLst>
          </p:cNvPr>
          <p:cNvSpPr txBox="1"/>
          <p:nvPr/>
        </p:nvSpPr>
        <p:spPr>
          <a:xfrm>
            <a:off x="5705826" y="7941355"/>
            <a:ext cx="3778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Pharmacist</a:t>
            </a: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experts in medicines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current prescriptions and make changes if needed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advise on any side effects.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070344-7879-5A1F-7288-1412BFCBA3BC}"/>
              </a:ext>
            </a:extLst>
          </p:cNvPr>
          <p:cNvSpPr/>
          <p:nvPr/>
        </p:nvSpPr>
        <p:spPr>
          <a:xfrm>
            <a:off x="4868881" y="7211700"/>
            <a:ext cx="5289553" cy="46243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62291-3223-86A2-6DEE-57821591C61F}"/>
              </a:ext>
            </a:extLst>
          </p:cNvPr>
          <p:cNvSpPr txBox="1"/>
          <p:nvPr/>
        </p:nvSpPr>
        <p:spPr>
          <a:xfrm>
            <a:off x="5031634" y="7444661"/>
            <a:ext cx="4812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Hi my name is XXX I am a  XXX at XXX practice.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SHORT BIOGRAPHY:</a:t>
            </a:r>
          </a:p>
          <a:p>
            <a:r>
              <a:rPr lang="en-GB" sz="2400" dirty="0">
                <a:solidFill>
                  <a:schemeClr val="bg1"/>
                </a:solidFill>
              </a:rPr>
              <a:t>Number of years experience?</a:t>
            </a:r>
          </a:p>
          <a:p>
            <a:r>
              <a:rPr lang="en-GB" sz="2400" dirty="0">
                <a:solidFill>
                  <a:schemeClr val="bg1"/>
                </a:solidFill>
              </a:rPr>
              <a:t>Specialise in?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you can see them for?</a:t>
            </a:r>
          </a:p>
        </p:txBody>
      </p:sp>
      <p:pic>
        <p:nvPicPr>
          <p:cNvPr id="8" name="Picture 7" descr="Doctor smiling in the hallway">
            <a:extLst>
              <a:ext uri="{FF2B5EF4-FFF2-40B4-BE49-F238E27FC236}">
                <a16:creationId xmlns:a16="http://schemas.microsoft.com/office/drawing/2014/main" id="{B69B3CA9-6627-8058-8271-D5543B412B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r="9539"/>
          <a:stretch/>
        </p:blipFill>
        <p:spPr>
          <a:xfrm>
            <a:off x="1019894" y="7347591"/>
            <a:ext cx="3445780" cy="4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4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7015-7319-1B6C-FE98-CFEA0BCF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F2350-F592-EEF8-C011-75F02E851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about a basic list of roles and their names </a:t>
            </a:r>
          </a:p>
          <a:p>
            <a:r>
              <a:rPr lang="en-GB" dirty="0"/>
              <a:t>Use this to show the list of staff you have at your practice and demonstrate the variety on offer.</a:t>
            </a:r>
          </a:p>
          <a:p>
            <a:r>
              <a:rPr lang="en-GB" dirty="0"/>
              <a:t>Please include photos of your team where you can.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4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48B5A-26E2-4629-BEDE-03AE04B3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837"/>
            <a:ext cx="10691813" cy="719676"/>
          </a:xfrm>
          <a:prstGeom prst="rect">
            <a:avLst/>
          </a:prstGeom>
        </p:spPr>
      </p:pic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3EF01015-3D97-C57A-CCDA-E1428B2C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4" b="83271"/>
          <a:stretch/>
        </p:blipFill>
        <p:spPr>
          <a:xfrm>
            <a:off x="5952930" y="1"/>
            <a:ext cx="4738883" cy="3328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306D2-812F-466F-BFDE-DC99B6B70D0A}"/>
              </a:ext>
            </a:extLst>
          </p:cNvPr>
          <p:cNvSpPr txBox="1"/>
          <p:nvPr/>
        </p:nvSpPr>
        <p:spPr>
          <a:xfrm>
            <a:off x="424543" y="1803571"/>
            <a:ext cx="10267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Arial Black" panose="020B0A04020102020204" pitchFamily="34" charset="0"/>
                <a:cs typeface="Arial" panose="020B0604020202020204" pitchFamily="34" charset="0"/>
              </a:rPr>
              <a:t>Meet our general practice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C1D1-15F2-4541-56A2-E64A2C02AF79}"/>
              </a:ext>
            </a:extLst>
          </p:cNvPr>
          <p:cNvSpPr txBox="1"/>
          <p:nvPr/>
        </p:nvSpPr>
        <p:spPr>
          <a:xfrm>
            <a:off x="533377" y="4950493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16721A-F15D-EC79-D6C9-C51FF0FE44E0}"/>
              </a:ext>
            </a:extLst>
          </p:cNvPr>
          <p:cNvSpPr txBox="1"/>
          <p:nvPr/>
        </p:nvSpPr>
        <p:spPr>
          <a:xfrm>
            <a:off x="424543" y="2779153"/>
            <a:ext cx="97338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have an extended team of qualified healthcare professionals who work with our GPs to care for you. </a:t>
            </a:r>
            <a:endParaRPr lang="en-GB" sz="20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you contact us, our trained reception staff will make sure that you </a:t>
            </a:r>
            <a:r>
              <a:rPr lang="en-GB" sz="20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 the right care at the right time whether it’s with a GP or another specialist.</a:t>
            </a:r>
            <a:endParaRPr lang="en-GB" sz="20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2424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2424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out about the different professionals working in our practice.</a:t>
            </a:r>
          </a:p>
          <a:p>
            <a:r>
              <a:rPr lang="en-GB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A767D-111A-3CAB-8047-97ED5AD45D9F}"/>
              </a:ext>
            </a:extLst>
          </p:cNvPr>
          <p:cNvSpPr txBox="1"/>
          <p:nvPr/>
        </p:nvSpPr>
        <p:spPr>
          <a:xfrm>
            <a:off x="424543" y="13241250"/>
            <a:ext cx="9733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Visit our website, talk with the reception team, or pick up a leaflet in the surgery to learn more about the different roles.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7DE2D-C6D6-B990-08C2-284778DF1987}"/>
              </a:ext>
            </a:extLst>
          </p:cNvPr>
          <p:cNvSpPr txBox="1"/>
          <p:nvPr/>
        </p:nvSpPr>
        <p:spPr>
          <a:xfrm>
            <a:off x="5345906" y="4818628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28978-C581-F900-85F3-37FF73D34FE0}"/>
              </a:ext>
            </a:extLst>
          </p:cNvPr>
          <p:cNvSpPr txBox="1"/>
          <p:nvPr/>
        </p:nvSpPr>
        <p:spPr>
          <a:xfrm>
            <a:off x="582668" y="6676457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ECD0E-EA2B-B54F-6CB1-7EA8F15C0019}"/>
              </a:ext>
            </a:extLst>
          </p:cNvPr>
          <p:cNvSpPr txBox="1"/>
          <p:nvPr/>
        </p:nvSpPr>
        <p:spPr>
          <a:xfrm>
            <a:off x="5424136" y="6676457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78E2D-E2E0-9A0A-3A9D-0CF6AC2B6358}"/>
              </a:ext>
            </a:extLst>
          </p:cNvPr>
          <p:cNvSpPr txBox="1"/>
          <p:nvPr/>
        </p:nvSpPr>
        <p:spPr>
          <a:xfrm>
            <a:off x="582668" y="8564199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507B8-C5E0-A4C7-5A65-45A2005B2D1E}"/>
              </a:ext>
            </a:extLst>
          </p:cNvPr>
          <p:cNvSpPr txBox="1"/>
          <p:nvPr/>
        </p:nvSpPr>
        <p:spPr>
          <a:xfrm>
            <a:off x="5424136" y="8564661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E11EB-FBFC-54AF-7A04-2E2E44C63CC9}"/>
              </a:ext>
            </a:extLst>
          </p:cNvPr>
          <p:cNvSpPr txBox="1"/>
          <p:nvPr/>
        </p:nvSpPr>
        <p:spPr>
          <a:xfrm>
            <a:off x="582668" y="10451941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903906-4C3B-E8DE-9F73-9F76327DECD5}"/>
              </a:ext>
            </a:extLst>
          </p:cNvPr>
          <p:cNvSpPr txBox="1"/>
          <p:nvPr/>
        </p:nvSpPr>
        <p:spPr>
          <a:xfrm>
            <a:off x="5558178" y="10451940"/>
            <a:ext cx="3667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Role title</a:t>
            </a:r>
          </a:p>
        </p:txBody>
      </p:sp>
    </p:spTree>
    <p:extLst>
      <p:ext uri="{BB962C8B-B14F-4D97-AF65-F5344CB8AC3E}">
        <p14:creationId xmlns:p14="http://schemas.microsoft.com/office/powerpoint/2010/main" val="363457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7015-7319-1B6C-FE98-CFEA0BCF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F2350-F592-EEF8-C011-75F02E85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4024827"/>
            <a:ext cx="9221689" cy="3715675"/>
          </a:xfrm>
        </p:spPr>
        <p:txBody>
          <a:bodyPr/>
          <a:lstStyle/>
          <a:p>
            <a:r>
              <a:rPr lang="en-GB" dirty="0"/>
              <a:t>This is to explain why patients are asked what their symptoms are and why they are contacting the GP practices </a:t>
            </a:r>
          </a:p>
          <a:p>
            <a:r>
              <a:rPr lang="en-GB" dirty="0"/>
              <a:t>Add in your practice name at the bottom.</a:t>
            </a:r>
          </a:p>
          <a:p>
            <a:r>
              <a:rPr lang="en-GB" dirty="0"/>
              <a:t>Some other icons you can use are below.</a:t>
            </a:r>
          </a:p>
          <a:p>
            <a:r>
              <a:rPr lang="en-GB" dirty="0"/>
              <a:t>Practice logo can go on the top left</a:t>
            </a:r>
          </a:p>
        </p:txBody>
      </p:sp>
      <p:pic>
        <p:nvPicPr>
          <p:cNvPr id="7" name="Picture 6" descr="A cartoon of a person crossing their arms&#10;&#10;Description automatically generated">
            <a:extLst>
              <a:ext uri="{FF2B5EF4-FFF2-40B4-BE49-F238E27FC236}">
                <a16:creationId xmlns:a16="http://schemas.microsoft.com/office/drawing/2014/main" id="{D02FAB45-FF2B-092F-DBEF-7EF6BA3D4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07" y="7973999"/>
            <a:ext cx="1533160" cy="5888727"/>
          </a:xfrm>
          <a:prstGeom prst="rect">
            <a:avLst/>
          </a:prstGeom>
        </p:spPr>
      </p:pic>
      <p:pic>
        <p:nvPicPr>
          <p:cNvPr id="9" name="Picture 8" descr="A cartoon of a person wearing a white coat&#10;&#10;Description automatically generated">
            <a:extLst>
              <a:ext uri="{FF2B5EF4-FFF2-40B4-BE49-F238E27FC236}">
                <a16:creationId xmlns:a16="http://schemas.microsoft.com/office/drawing/2014/main" id="{128E9E43-D560-12B3-6E42-37475373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7" y="8248773"/>
            <a:ext cx="1578976" cy="5424619"/>
          </a:xfrm>
          <a:prstGeom prst="rect">
            <a:avLst/>
          </a:prstGeom>
        </p:spPr>
      </p:pic>
      <p:pic>
        <p:nvPicPr>
          <p:cNvPr id="11" name="Picture 10" descr="A person wearing a blue uniform&#10;&#10;Description automatically generated">
            <a:extLst>
              <a:ext uri="{FF2B5EF4-FFF2-40B4-BE49-F238E27FC236}">
                <a16:creationId xmlns:a16="http://schemas.microsoft.com/office/drawing/2014/main" id="{B88CC4FF-3044-99C3-2497-245E949B4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0974" y="8037985"/>
            <a:ext cx="1575777" cy="5888727"/>
          </a:xfrm>
          <a:prstGeom prst="rect">
            <a:avLst/>
          </a:prstGeom>
        </p:spPr>
      </p:pic>
      <p:pic>
        <p:nvPicPr>
          <p:cNvPr id="15" name="Picture 14" descr="A cartoon of a doctor&#10;&#10;Description automatically generated">
            <a:extLst>
              <a:ext uri="{FF2B5EF4-FFF2-40B4-BE49-F238E27FC236}">
                <a16:creationId xmlns:a16="http://schemas.microsoft.com/office/drawing/2014/main" id="{2D96C9F9-67E3-C78F-FD78-E707867C7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7693423"/>
            <a:ext cx="2196050" cy="61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C227490-4D43-6F91-469C-6747DCE2C8DA}"/>
              </a:ext>
            </a:extLst>
          </p:cNvPr>
          <p:cNvSpPr/>
          <p:nvPr/>
        </p:nvSpPr>
        <p:spPr>
          <a:xfrm>
            <a:off x="1029374" y="2028212"/>
            <a:ext cx="5950660" cy="1913874"/>
          </a:xfrm>
          <a:prstGeom prst="wedgeRoundRectCallout">
            <a:avLst>
              <a:gd name="adj1" fmla="val -29409"/>
              <a:gd name="adj2" fmla="val 88694"/>
              <a:gd name="adj3" fmla="val 16667"/>
            </a:avLst>
          </a:prstGeom>
          <a:solidFill>
            <a:srgbClr val="005E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9A4595-9D8D-B121-0FBB-7F3817E3A2E5}"/>
              </a:ext>
            </a:extLst>
          </p:cNvPr>
          <p:cNvSpPr/>
          <p:nvPr/>
        </p:nvSpPr>
        <p:spPr>
          <a:xfrm>
            <a:off x="57282" y="8212204"/>
            <a:ext cx="10577247" cy="5379973"/>
          </a:xfrm>
          <a:prstGeom prst="round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5D21A4C-BEEC-6938-0535-22F98ABB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52" y="10475308"/>
            <a:ext cx="4672483" cy="205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EB5B9836-B818-75B2-0B82-73BA878F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053" y="8723370"/>
            <a:ext cx="5186765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XX Practice / Surgery, there are different specialist roles in our GP Team working together to care for you.</a:t>
            </a:r>
          </a:p>
          <a:p>
            <a:endParaRPr lang="en-GB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contact the surgery, our staff will help you get the right appointment for your needs. 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B32CDF07-800E-F114-077E-AE47275E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70" y="-1588"/>
            <a:ext cx="3619844" cy="2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13" name="Picture 12" descr="A person wearing a red shirt&#10;&#10;Description automatically generated">
            <a:extLst>
              <a:ext uri="{FF2B5EF4-FFF2-40B4-BE49-F238E27FC236}">
                <a16:creationId xmlns:a16="http://schemas.microsoft.com/office/drawing/2014/main" id="{BEAEB522-A431-CE93-6F87-D9BE8E97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805189"/>
            <a:ext cx="2361117" cy="9975196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9B216037-C13B-5FE3-8D29-E4C942D4B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402" y="2196185"/>
            <a:ext cx="5422603" cy="12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you contact us, a member of our reception team will ask you some questions about your need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4F49940-3C13-F050-F5DA-BA2ADD543823}"/>
              </a:ext>
            </a:extLst>
          </p:cNvPr>
          <p:cNvSpPr/>
          <p:nvPr/>
        </p:nvSpPr>
        <p:spPr>
          <a:xfrm flipH="1">
            <a:off x="3004519" y="4223657"/>
            <a:ext cx="5950660" cy="2683490"/>
          </a:xfrm>
          <a:prstGeom prst="wedgeRoundRectCallout">
            <a:avLst>
              <a:gd name="adj1" fmla="val -40046"/>
              <a:gd name="adj2" fmla="val 72091"/>
              <a:gd name="adj3" fmla="val 16667"/>
            </a:avLst>
          </a:prstGeom>
          <a:solidFill>
            <a:srgbClr val="00A4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2E19EE8-E015-A345-7178-DAD0906A2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033" y="4492063"/>
            <a:ext cx="5082503" cy="6788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important you give me as much information as possible.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specially trained to get you the right care from the right health professional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DE7031-85C0-7570-8AEC-CB68B26B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837"/>
            <a:ext cx="10691813" cy="719676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B83488D-ED73-796F-EBB0-58C49DD9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78" y="5303670"/>
            <a:ext cx="2377296" cy="873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13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C5C6-9A93-DA2D-8C14-61CB0667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five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3C1B0-F192-42FB-267E-0A795E6D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generic description about the wider practice team</a:t>
            </a:r>
          </a:p>
          <a:p>
            <a:r>
              <a:rPr lang="en-GB" dirty="0"/>
              <a:t>Encourages patients to take up the offers for seeing someone other than a GP</a:t>
            </a:r>
          </a:p>
        </p:txBody>
      </p:sp>
    </p:spTree>
    <p:extLst>
      <p:ext uri="{BB962C8B-B14F-4D97-AF65-F5344CB8AC3E}">
        <p14:creationId xmlns:p14="http://schemas.microsoft.com/office/powerpoint/2010/main" val="100493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5070</TotalTime>
  <Words>806</Words>
  <Application>Microsoft Office PowerPoint</Application>
  <PresentationFormat>Custom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Frutiger</vt:lpstr>
      <vt:lpstr>Office Theme</vt:lpstr>
      <vt:lpstr>Poster one</vt:lpstr>
      <vt:lpstr>PowerPoint Presentation</vt:lpstr>
      <vt:lpstr>Poster two</vt:lpstr>
      <vt:lpstr>PowerPoint Presentation</vt:lpstr>
      <vt:lpstr>Poster three</vt:lpstr>
      <vt:lpstr>PowerPoint Presentation</vt:lpstr>
      <vt:lpstr>Poster four</vt:lpstr>
      <vt:lpstr>PowerPoint Presentation</vt:lpstr>
      <vt:lpstr>Poster five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HAIGH, Susan (NHS HERTFORDSHIRE AND WEST ESSEX ICB - 06K)</dc:creator>
  <cp:lastModifiedBy>MCKELVEY, Gemma (NHS HERTFORDSHIRE AND WEST ESSEX ICB - 06K)</cp:lastModifiedBy>
  <cp:revision>21</cp:revision>
  <dcterms:created xsi:type="dcterms:W3CDTF">2022-10-04T09:05:35Z</dcterms:created>
  <dcterms:modified xsi:type="dcterms:W3CDTF">2024-09-06T11:41:26Z</dcterms:modified>
</cp:coreProperties>
</file>