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8" r:id="rId5"/>
  </p:sldMasterIdLst>
  <p:notesMasterIdLst>
    <p:notesMasterId r:id="rId29"/>
  </p:notesMasterIdLst>
  <p:handoutMasterIdLst>
    <p:handoutMasterId r:id="rId30"/>
  </p:handoutMasterIdLst>
  <p:sldIdLst>
    <p:sldId id="346" r:id="rId6"/>
    <p:sldId id="399" r:id="rId7"/>
    <p:sldId id="349" r:id="rId8"/>
    <p:sldId id="356" r:id="rId9"/>
    <p:sldId id="310" r:id="rId10"/>
    <p:sldId id="400" r:id="rId11"/>
    <p:sldId id="376" r:id="rId12"/>
    <p:sldId id="373" r:id="rId13"/>
    <p:sldId id="313" r:id="rId14"/>
    <p:sldId id="378" r:id="rId15"/>
    <p:sldId id="380" r:id="rId16"/>
    <p:sldId id="402" r:id="rId17"/>
    <p:sldId id="403" r:id="rId18"/>
    <p:sldId id="404" r:id="rId19"/>
    <p:sldId id="405" r:id="rId20"/>
    <p:sldId id="320" r:id="rId21"/>
    <p:sldId id="385" r:id="rId22"/>
    <p:sldId id="341" r:id="rId23"/>
    <p:sldId id="386" r:id="rId24"/>
    <p:sldId id="391" r:id="rId25"/>
    <p:sldId id="392" r:id="rId26"/>
    <p:sldId id="359" r:id="rId27"/>
    <p:sldId id="35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A15425-EC14-FEE8-D4E1-1A264AFDD0A6}" name="PALMER, Jahnel (NHS HERTFORDSHIRE AND WEST ESSEX ICB - 07H)" initials="PJ(HAWEI0" userId="S::jahnel.palmer@nhs.net::5977fd58-d48d-43ec-ae02-6870c0f4efa1" providerId="AD"/>
  <p188:author id="{D76BFA3F-108F-4DD2-1B1F-7F3696677F33}" name="VEKARIA, Rajni (BURVILL HOUSE SURGERY)" initials="VS" userId="S::rvekaria@nhs.net::a7950b60-7f08-4c8c-acf1-22a6876e8b2c" providerId="AD"/>
  <p188:author id="{1CAE8E7E-CD2E-1DD6-4725-2543BE799972}" name="FISHER, Guy (NHS HERTFORDSHIRE AND WEST ESSEX ICB - 07H)" initials="FG(HAWEI0" userId="S::guy.fisher3@nhs.net::bb3acc42-b7b4-42ae-b962-0b5e6fa48354" providerId="AD"/>
  <p188:author id="{971C60FA-93C9-76F3-B191-0F2C3F3A09BF}" name="ANDERSON, Vicki (NHS WEST ESSEX CCG)" initials="AC" userId="S::vicki.anderson7@nhs.net::509278fb-e432-44a7-8ba4-a64b05813f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-fp01\Joint\Digital%20Transformation\1.%20ICS%20LIVE%20DIGITAL%20PROGRAMMES\Shared%20Care%20Record\Utilisation%20Reports\Live%20Herts%20and%20West%20Essex%20Utilisation%20Mas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-fp01\Joint\Digital%20Transformation\1.%20ICS%20LIVE%20DIGITAL%20PROGRAMMES\Shared%20Care%20Record\Utilisation%20Reports\Live%20Herts%20and%20West%20Essex%20Utilisation%20Mast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-fp01\Joint\Digital%20Transformation\1.%20ICS%20LIVE%20DIGITAL%20PROGRAMMES\Shared%20Care%20Record\Utilisation%20Reports\Prototype%20Herts%20and%20West%20Essex%20Utilisation%20Mast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-fp01\Joint\Digital%20Transformation\1.%20ICS%20LIVE%20DIGITAL%20PROGRAMMES\Shared%20Care%20Record\Utilisation%20Reports\Prototype%20Herts%20and%20West%20Essex%20Utilisation%20Master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-FP01\Joint\Digital%20Transformation\1.%20ICS%20LIVE%20DIGITAL%20PROGRAMMES\Shared%20Care%20Record\Utilisation%20Reports\Copy%20of%20Prototype%20Herts%20and%20West%20Essex%20Utilisation%20Master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-FP01\Joint\Digital%20Transformation\1.%20ICS%20LIVE%20DIGITAL%20PROGRAMMES\Shared%20Care%20Record\01%20Utilisation%20Reports\MAIN%20Herts%20and%20West%20Essex%20Utilisation%20Master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-fp01\Joint\Digital%20Transformation\1.%20ICS%20LIVE%20DIGITAL%20PROGRAMMES\Shared%20Care%20Record\Utilisation%20Reports\Live%20Herts%20and%20West%20Essex%20Utilisation%20Maste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Views by Job Role HPFT</a:t>
            </a:r>
            <a:r>
              <a:rPr lang="en-US" sz="1200" baseline="0"/>
              <a:t> December 2024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59626329236728"/>
          <c:y val="0.23209023718660934"/>
          <c:w val="0.45479305793095565"/>
          <c:h val="0.656729546076679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/>
            </a:pPr>
            <a:r>
              <a:rPr lang="en-US" dirty="0"/>
              <a:t> </a:t>
            </a:r>
          </a:p>
        </c:rich>
      </c:tx>
      <c:layout>
        <c:manualLayout>
          <c:xMode val="edge"/>
          <c:yMode val="edge"/>
          <c:x val="0.12728203959481585"/>
          <c:y val="2.8193042170210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Unique users per month by Community Trust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OverviewCom!$D$28</c:f>
              <c:strCache>
                <c:ptCount val="1"/>
                <c:pt idx="0">
                  <c:v>Hertfordshire Community NHS Trust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OverviewCom!$AG$26:$AL$26</c:f>
              <c:numCache>
                <c:formatCode>mmm\-yy</c:formatCode>
                <c:ptCount val="6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</c:numCache>
            </c:numRef>
          </c:cat>
          <c:val>
            <c:numRef>
              <c:f>OverviewCom!$AG$28:$AL$28</c:f>
              <c:numCache>
                <c:formatCode>General</c:formatCode>
                <c:ptCount val="6"/>
                <c:pt idx="0">
                  <c:v>377</c:v>
                </c:pt>
                <c:pt idx="1">
                  <c:v>395</c:v>
                </c:pt>
                <c:pt idx="2">
                  <c:v>345</c:v>
                </c:pt>
                <c:pt idx="3">
                  <c:v>396</c:v>
                </c:pt>
                <c:pt idx="4">
                  <c:v>410</c:v>
                </c:pt>
                <c:pt idx="5">
                  <c:v>390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65-4FD6-AFA9-8B50EC5F88A7}"/>
            </c:ext>
          </c:extLst>
        </c:ser>
        <c:ser>
          <c:idx val="1"/>
          <c:order val="1"/>
          <c:tx>
            <c:strRef>
              <c:f>OverviewCom!$D$33</c:f>
              <c:strCache>
                <c:ptCount val="1"/>
                <c:pt idx="0">
                  <c:v>Central London Community Healthcare NHS Trust (Herts)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OverviewCom!$AG$26:$AL$26</c:f>
              <c:numCache>
                <c:formatCode>mmm\-yy</c:formatCode>
                <c:ptCount val="6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</c:numCache>
            </c:numRef>
          </c:cat>
          <c:val>
            <c:numRef>
              <c:f>OverviewCom!$AG$33:$AL$33</c:f>
              <c:numCache>
                <c:formatCode>General</c:formatCode>
                <c:ptCount val="6"/>
                <c:pt idx="0">
                  <c:v>228</c:v>
                </c:pt>
                <c:pt idx="1">
                  <c:v>244</c:v>
                </c:pt>
                <c:pt idx="2">
                  <c:v>211</c:v>
                </c:pt>
                <c:pt idx="3">
                  <c:v>264</c:v>
                </c:pt>
                <c:pt idx="4">
                  <c:v>273</c:v>
                </c:pt>
                <c:pt idx="5">
                  <c:v>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65-4FD6-AFA9-8B50EC5F88A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73834560"/>
        <c:axId val="962670224"/>
      </c:lineChart>
      <c:dateAx>
        <c:axId val="97383456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2670224"/>
        <c:crosses val="autoZero"/>
        <c:auto val="1"/>
        <c:lblOffset val="100"/>
        <c:baseTimeUnit val="months"/>
      </c:dateAx>
      <c:valAx>
        <c:axId val="96267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83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Monthly Views of HIE for Herts Urgent Care (HUC)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OverviewHUC!$D$7</c:f>
              <c:strCache>
                <c:ptCount val="1"/>
                <c:pt idx="0">
                  <c:v>OOH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3074180721239451E-2"/>
                  <c:y val="7.8740157480314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6B-4FF1-86F5-98D021A356BE}"/>
                </c:ext>
              </c:extLst>
            </c:dLbl>
            <c:dLbl>
              <c:idx val="1"/>
              <c:layout>
                <c:manualLayout>
                  <c:x val="0"/>
                  <c:y val="0.10498687664041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6B-4FF1-86F5-98D021A356BE}"/>
                </c:ext>
              </c:extLst>
            </c:dLbl>
            <c:dLbl>
              <c:idx val="2"/>
              <c:layout>
                <c:manualLayout>
                  <c:x val="-1.6454134101193025E-2"/>
                  <c:y val="-0.118110236220472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6B-4FF1-86F5-98D021A356BE}"/>
                </c:ext>
              </c:extLst>
            </c:dLbl>
            <c:dLbl>
              <c:idx val="3"/>
              <c:layout>
                <c:manualLayout>
                  <c:x val="2.7401013837511988E-3"/>
                  <c:y val="-7.8048780487804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6B-4FF1-86F5-98D021A356BE}"/>
                </c:ext>
              </c:extLst>
            </c:dLbl>
            <c:dLbl>
              <c:idx val="4"/>
              <c:layout>
                <c:manualLayout>
                  <c:x val="-5.4802027675023976E-3"/>
                  <c:y val="9.7560975609756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6B-4FF1-86F5-98D021A356BE}"/>
                </c:ext>
              </c:extLst>
            </c:dLbl>
            <c:dLbl>
              <c:idx val="5"/>
              <c:layout>
                <c:manualLayout>
                  <c:x val="-4.3841622140019285E-2"/>
                  <c:y val="4.5528455284552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6B-4FF1-86F5-98D021A35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OverviewHUC!$AT$6:$AY$6</c:f>
              <c:numCache>
                <c:formatCode>mmm\-yy</c:formatCode>
                <c:ptCount val="6"/>
                <c:pt idx="0">
                  <c:v>45748</c:v>
                </c:pt>
                <c:pt idx="1">
                  <c:v>45778</c:v>
                </c:pt>
                <c:pt idx="2">
                  <c:v>45809</c:v>
                </c:pt>
                <c:pt idx="3">
                  <c:v>45839</c:v>
                </c:pt>
                <c:pt idx="4">
                  <c:v>45870</c:v>
                </c:pt>
                <c:pt idx="5">
                  <c:v>45901</c:v>
                </c:pt>
              </c:numCache>
            </c:numRef>
          </c:cat>
          <c:val>
            <c:numRef>
              <c:f>OverviewHUC!$AT$7:$AY$7</c:f>
              <c:numCache>
                <c:formatCode>General</c:formatCode>
                <c:ptCount val="6"/>
                <c:pt idx="0">
                  <c:v>4095</c:v>
                </c:pt>
                <c:pt idx="1">
                  <c:v>4406</c:v>
                </c:pt>
                <c:pt idx="2">
                  <c:v>4136</c:v>
                </c:pt>
                <c:pt idx="3">
                  <c:v>4472</c:v>
                </c:pt>
                <c:pt idx="4">
                  <c:v>4505</c:v>
                </c:pt>
                <c:pt idx="5">
                  <c:v>4053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66B-4FF1-86F5-98D021A35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6175687"/>
        <c:axId val="1699223256"/>
      </c:lineChart>
      <c:dateAx>
        <c:axId val="556175687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9223256"/>
        <c:crosses val="autoZero"/>
        <c:auto val="1"/>
        <c:lblOffset val="100"/>
        <c:baseTimeUnit val="months"/>
      </c:dateAx>
      <c:valAx>
        <c:axId val="1699223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175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HIE Monthly Views by Place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OverviewGP!$C$14</c:f>
              <c:strCache>
                <c:ptCount val="1"/>
                <c:pt idx="0">
                  <c:v>South &amp; West Herts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OverviewGP!$AT$13:$AY$13</c:f>
              <c:numCache>
                <c:formatCode>mmm\-yy</c:formatCode>
                <c:ptCount val="6"/>
                <c:pt idx="0">
                  <c:v>45748</c:v>
                </c:pt>
                <c:pt idx="1">
                  <c:v>45778</c:v>
                </c:pt>
                <c:pt idx="2">
                  <c:v>45809</c:v>
                </c:pt>
                <c:pt idx="3">
                  <c:v>45839</c:v>
                </c:pt>
                <c:pt idx="4">
                  <c:v>45870</c:v>
                </c:pt>
                <c:pt idx="5">
                  <c:v>45901</c:v>
                </c:pt>
              </c:numCache>
            </c:numRef>
          </c:cat>
          <c:val>
            <c:numRef>
              <c:f>OverviewGP!$AT$14:$AY$14</c:f>
              <c:numCache>
                <c:formatCode>General</c:formatCode>
                <c:ptCount val="6"/>
                <c:pt idx="0">
                  <c:v>8517</c:v>
                </c:pt>
                <c:pt idx="1">
                  <c:v>9279</c:v>
                </c:pt>
                <c:pt idx="2">
                  <c:v>10135</c:v>
                </c:pt>
                <c:pt idx="3">
                  <c:v>12354</c:v>
                </c:pt>
                <c:pt idx="4">
                  <c:v>10351</c:v>
                </c:pt>
                <c:pt idx="5">
                  <c:v>11855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03-4A9C-97A7-70D4CB90AEAF}"/>
            </c:ext>
          </c:extLst>
        </c:ser>
        <c:ser>
          <c:idx val="1"/>
          <c:order val="1"/>
          <c:tx>
            <c:strRef>
              <c:f>OverviewGP!$C$15</c:f>
              <c:strCache>
                <c:ptCount val="1"/>
                <c:pt idx="0">
                  <c:v>East &amp; North Herts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OverviewGP!$AT$13:$AY$13</c:f>
              <c:numCache>
                <c:formatCode>mmm\-yy</c:formatCode>
                <c:ptCount val="6"/>
                <c:pt idx="0">
                  <c:v>45748</c:v>
                </c:pt>
                <c:pt idx="1">
                  <c:v>45778</c:v>
                </c:pt>
                <c:pt idx="2">
                  <c:v>45809</c:v>
                </c:pt>
                <c:pt idx="3">
                  <c:v>45839</c:v>
                </c:pt>
                <c:pt idx="4">
                  <c:v>45870</c:v>
                </c:pt>
                <c:pt idx="5">
                  <c:v>45901</c:v>
                </c:pt>
              </c:numCache>
            </c:numRef>
          </c:cat>
          <c:val>
            <c:numRef>
              <c:f>OverviewGP!$AT$15:$AY$15</c:f>
              <c:numCache>
                <c:formatCode>General</c:formatCode>
                <c:ptCount val="6"/>
                <c:pt idx="0">
                  <c:v>4097</c:v>
                </c:pt>
                <c:pt idx="1">
                  <c:v>5226</c:v>
                </c:pt>
                <c:pt idx="2">
                  <c:v>4633</c:v>
                </c:pt>
                <c:pt idx="3">
                  <c:v>5845</c:v>
                </c:pt>
                <c:pt idx="4">
                  <c:v>5421</c:v>
                </c:pt>
                <c:pt idx="5">
                  <c:v>6883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03-4A9C-97A7-70D4CB90AEAF}"/>
            </c:ext>
          </c:extLst>
        </c:ser>
        <c:ser>
          <c:idx val="2"/>
          <c:order val="2"/>
          <c:tx>
            <c:strRef>
              <c:f>OverviewGP!$C$16</c:f>
              <c:strCache>
                <c:ptCount val="1"/>
                <c:pt idx="0">
                  <c:v>West Essex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OverviewGP!$AT$13:$AY$13</c:f>
              <c:numCache>
                <c:formatCode>mmm\-yy</c:formatCode>
                <c:ptCount val="6"/>
                <c:pt idx="0">
                  <c:v>45748</c:v>
                </c:pt>
                <c:pt idx="1">
                  <c:v>45778</c:v>
                </c:pt>
                <c:pt idx="2">
                  <c:v>45809</c:v>
                </c:pt>
                <c:pt idx="3">
                  <c:v>45839</c:v>
                </c:pt>
                <c:pt idx="4">
                  <c:v>45870</c:v>
                </c:pt>
                <c:pt idx="5">
                  <c:v>45901</c:v>
                </c:pt>
              </c:numCache>
            </c:numRef>
          </c:cat>
          <c:val>
            <c:numRef>
              <c:f>OverviewGP!$AT$16:$AY$16</c:f>
              <c:numCache>
                <c:formatCode>General</c:formatCode>
                <c:ptCount val="6"/>
                <c:pt idx="0">
                  <c:v>3245</c:v>
                </c:pt>
                <c:pt idx="1">
                  <c:v>4047</c:v>
                </c:pt>
                <c:pt idx="2">
                  <c:v>4281</c:v>
                </c:pt>
                <c:pt idx="3">
                  <c:v>4718</c:v>
                </c:pt>
                <c:pt idx="4">
                  <c:v>4094</c:v>
                </c:pt>
                <c:pt idx="5">
                  <c:v>4692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03-4A9C-97A7-70D4CB90A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5222888"/>
        <c:axId val="1500171031"/>
      </c:lineChart>
      <c:dateAx>
        <c:axId val="182522288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0171031"/>
        <c:crosses val="autoZero"/>
        <c:auto val="1"/>
        <c:lblOffset val="100"/>
        <c:baseTimeUnit val="months"/>
      </c:dateAx>
      <c:valAx>
        <c:axId val="1500171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222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0.26184</cdr:x>
      <cdr:y>0.62455</cdr:y>
    </cdr:from>
    <cdr:to>
      <cdr:x>0.50123</cdr:x>
      <cdr:y>0.71473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55FFFD-6663-F745-9E10-E41DFC9869DB}"/>
            </a:ext>
          </a:extLst>
        </cdr:cNvPr>
        <cdr:cNvSpPr txBox="1"/>
      </cdr:nvSpPr>
      <cdr:spPr>
        <a:xfrm xmlns:a="http://schemas.openxmlformats.org/drawingml/2006/main">
          <a:off x="1678623" y="3201283"/>
          <a:ext cx="1534685" cy="462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>
              <a:solidFill>
                <a:schemeClr val="bg1"/>
              </a:solidFill>
            </a:rPr>
            <a:t>WHTH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0.37793</cdr:x>
      <cdr:y>0.62842</cdr:y>
    </cdr:from>
    <cdr:to>
      <cdr:x>0.53213</cdr:x>
      <cdr:y>0.75566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A009B2E-0DE3-D48F-D2B2-E907993D9B69}"/>
            </a:ext>
          </a:extLst>
        </cdr:cNvPr>
        <cdr:cNvSpPr txBox="1"/>
      </cdr:nvSpPr>
      <cdr:spPr>
        <a:xfrm xmlns:a="http://schemas.openxmlformats.org/drawingml/2006/main">
          <a:off x="2575105" y="2678110"/>
          <a:ext cx="1050673" cy="542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600" b="1" dirty="0">
              <a:solidFill>
                <a:schemeClr val="bg1"/>
              </a:solidFill>
            </a:rPr>
            <a:t>PAH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0.53728</cdr:x>
      <cdr:y>0.5693</cdr:y>
    </cdr:from>
    <cdr:to>
      <cdr:x>0.74746</cdr:x>
      <cdr:y>0.7253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AC4EB26-992E-7F2F-1194-BDDEA3A3DA85}"/>
            </a:ext>
          </a:extLst>
        </cdr:cNvPr>
        <cdr:cNvSpPr txBox="1"/>
      </cdr:nvSpPr>
      <cdr:spPr>
        <a:xfrm xmlns:a="http://schemas.openxmlformats.org/drawingml/2006/main">
          <a:off x="2685830" y="1978718"/>
          <a:ext cx="1050687" cy="542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600" b="1" dirty="0">
              <a:solidFill>
                <a:schemeClr val="bg1"/>
              </a:solidFill>
            </a:rPr>
            <a:t>ENHT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3D690E-B25B-544E-8256-FE528CB303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7D877-5628-4744-9E73-D607E088CE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F490C-B9E6-FA42-94D8-C738CE3EA3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4456A-1998-F849-BE44-8091F42AF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1F9C5-AD3D-2942-87C0-DE62C6BD48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DEF7D-4C08-754B-AF96-3F869315B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5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D590F-22F1-A140-AD98-911E4BEC6C6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0120F-FC22-2649-9C04-45591D579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6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0120F-FC22-2649-9C04-45591D579E2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1F028-CAFA-690D-5FFF-35A28EB0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2D23A1B-3BF5-A3BE-C76D-612A65C6B490}"/>
              </a:ext>
            </a:extLst>
          </p:cNvPr>
          <p:cNvGrpSpPr/>
          <p:nvPr/>
        </p:nvGrpSpPr>
        <p:grpSpPr>
          <a:xfrm>
            <a:off x="528061" y="2671684"/>
            <a:ext cx="3035751" cy="4085166"/>
            <a:chOff x="453600" y="1975769"/>
            <a:chExt cx="3035751" cy="4085166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ABB0857-F820-E671-7D59-B6F765F8C751}"/>
                </a:ext>
              </a:extLst>
            </p:cNvPr>
            <p:cNvGrpSpPr/>
            <p:nvPr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71DB64A-1B85-65AA-6868-1479B869A8BA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2B5711F5-4BD7-1AA4-8903-DE2FF34E8F01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3AE8B31-921E-F1F1-FBD2-AECCC6CA353B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F6088E6-ACC8-A20D-5753-A83925EF2A64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B74E49D-0B3F-86B8-776C-DF7D9F25474D}"/>
                </a:ext>
              </a:extLst>
            </p:cNvPr>
            <p:cNvGrpSpPr/>
            <p:nvPr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5D578EC-479E-E95F-BA55-E57F5FA585F5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583236-6720-1DFF-BBA0-AA9980DE3C19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162237E-F0AA-B366-DCAB-DEBC79C52FC7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8269649-EB04-55C5-3162-81DE468861B3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9B5EF14-33B3-348F-39CC-EA1CD0FEE9D6}"/>
              </a:ext>
            </a:extLst>
          </p:cNvPr>
          <p:cNvGrpSpPr/>
          <p:nvPr/>
        </p:nvGrpSpPr>
        <p:grpSpPr>
          <a:xfrm>
            <a:off x="2551069" y="2671684"/>
            <a:ext cx="3035751" cy="4085166"/>
            <a:chOff x="453600" y="1975769"/>
            <a:chExt cx="3035751" cy="4085166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0C90FD8-8A86-6327-9CFC-65E67A502FD4}"/>
                </a:ext>
              </a:extLst>
            </p:cNvPr>
            <p:cNvGrpSpPr/>
            <p:nvPr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12581A93-6B17-32E4-5A0A-9A224B76B71B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AB251C02-A01B-BEDD-C986-E1AD3D6018FB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47102A30-B51E-6350-1DC1-F635866C2F9F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9AFFA867-3917-A4B6-EEEF-3AA1B91D9E60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DC15192-7D00-35B5-8B48-7AB8350B046C}"/>
                </a:ext>
              </a:extLst>
            </p:cNvPr>
            <p:cNvGrpSpPr/>
            <p:nvPr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AA00FECE-6CBA-325F-CE92-3001486DEAA9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0C579BF5-3956-FCC0-C630-A202DC9986CF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BE4F493-D5E5-94CD-141E-B62A7AFB7364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243BA382-E792-445A-3532-9B92B7BA605E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82BECD4-903B-1BEA-99B6-0856A74DFF6A}"/>
              </a:ext>
            </a:extLst>
          </p:cNvPr>
          <p:cNvGrpSpPr/>
          <p:nvPr/>
        </p:nvGrpSpPr>
        <p:grpSpPr>
          <a:xfrm>
            <a:off x="4574078" y="2671684"/>
            <a:ext cx="3035751" cy="4085166"/>
            <a:chOff x="453600" y="1975769"/>
            <a:chExt cx="3035751" cy="408516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101A0FDC-6DA2-F822-82C0-248F14492B2A}"/>
                </a:ext>
              </a:extLst>
            </p:cNvPr>
            <p:cNvGrpSpPr/>
            <p:nvPr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8570C6FE-D4A3-8BA5-9268-1414569775C5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513C5CAC-CFA0-BA14-D79F-195F25527F66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E9D8B78D-BE77-EEFA-8195-FD1F19F3A84E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EF3A3F80-3D24-7641-92EA-261D4880DA4E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37BE035-6A77-239D-AFA9-27D17A636E64}"/>
                </a:ext>
              </a:extLst>
            </p:cNvPr>
            <p:cNvGrpSpPr/>
            <p:nvPr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5D42CE29-ADDA-C510-3F54-1B8F2FAA565D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1A8AF44-4AA3-9F5E-420C-84D24808BB35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8D409F57-AF45-BE58-6EED-922F35CB3D38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1B36455B-00C7-AF77-1375-A2400B167747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81B00CB-8915-9D18-A942-9BBEBB5E1355}"/>
              </a:ext>
            </a:extLst>
          </p:cNvPr>
          <p:cNvGrpSpPr/>
          <p:nvPr/>
        </p:nvGrpSpPr>
        <p:grpSpPr>
          <a:xfrm>
            <a:off x="6597086" y="2671684"/>
            <a:ext cx="3035751" cy="4085166"/>
            <a:chOff x="453600" y="1975769"/>
            <a:chExt cx="3035751" cy="4085166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97050DC-3032-47CD-BEA3-B8E3EEA36700}"/>
                </a:ext>
              </a:extLst>
            </p:cNvPr>
            <p:cNvGrpSpPr/>
            <p:nvPr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2735D1BC-6F0F-C5CF-4171-0069A21647A5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107F18B1-4D4E-45CB-D9AF-3B03DB9F4EF3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E45F0179-255B-7BB7-68D5-641087A550EB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A0473382-3F99-79AA-F6CF-1F2A35C64F7C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F7DCC72E-8AE6-E5EF-8141-47B7B6EEEC10}"/>
                </a:ext>
              </a:extLst>
            </p:cNvPr>
            <p:cNvGrpSpPr/>
            <p:nvPr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0A8D4EFB-5C0C-2CD4-31E5-FA22865E837A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752BA792-0F2B-9356-2649-BBAF753A2041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9A9F9BD9-0204-A635-D450-2958673BAE46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AD06D6C1-EE20-4727-9B63-C915388F0773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8CBCD4E-47CE-BBA6-47E8-2CCA3710254A}"/>
              </a:ext>
            </a:extLst>
          </p:cNvPr>
          <p:cNvGrpSpPr/>
          <p:nvPr/>
        </p:nvGrpSpPr>
        <p:grpSpPr>
          <a:xfrm>
            <a:off x="8628188" y="2671684"/>
            <a:ext cx="3035751" cy="4085166"/>
            <a:chOff x="453600" y="1975769"/>
            <a:chExt cx="3035751" cy="4085166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0E4194A-59F5-5FDC-FA19-8C1136767B5C}"/>
                </a:ext>
              </a:extLst>
            </p:cNvPr>
            <p:cNvGrpSpPr/>
            <p:nvPr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E07C0CAF-65F0-54FC-73E8-960CD0047E79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B1D80526-0660-58B2-851D-5468299BF725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07426E50-C765-896C-8F7D-A71ABDEE1434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6BB0DC56-43E1-4478-F4C1-AF74D3AC0525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1B54305E-6A7D-0F35-0707-DF65336D3E57}"/>
                </a:ext>
              </a:extLst>
            </p:cNvPr>
            <p:cNvGrpSpPr/>
            <p:nvPr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5F9BB29D-1AD8-F8E0-4CF9-6CB67B2DB199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30A42E1C-2403-C9A3-C0F9-CBF396537135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2605ECD5-84F8-80A4-C169-7BEF425BE07B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527BC8BA-68BB-F853-7351-5E630CCC0D71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17F9607-5C3A-DEA2-FDD9-6BBC957E5B10}"/>
              </a:ext>
            </a:extLst>
          </p:cNvPr>
          <p:cNvGrpSpPr/>
          <p:nvPr/>
        </p:nvGrpSpPr>
        <p:grpSpPr>
          <a:xfrm>
            <a:off x="1539978" y="930579"/>
            <a:ext cx="2023834" cy="2338604"/>
            <a:chOff x="1465517" y="3722331"/>
            <a:chExt cx="2023834" cy="2338604"/>
          </a:xfrm>
        </p:grpSpPr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F8E95551-809E-1FE5-9B0C-CE4C53E0929F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E36C128A-C37C-0FB0-DF82-031B06083F63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175CB0EA-AC73-AC12-D774-496CA04A2DD9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AA66990-268A-55F7-8A77-A7C079A374D6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E43DFCB5-2042-3553-82B2-EE1ACA996DDA}"/>
              </a:ext>
            </a:extLst>
          </p:cNvPr>
          <p:cNvGrpSpPr/>
          <p:nvPr/>
        </p:nvGrpSpPr>
        <p:grpSpPr>
          <a:xfrm>
            <a:off x="3562986" y="930579"/>
            <a:ext cx="2023834" cy="2338604"/>
            <a:chOff x="1465517" y="3722331"/>
            <a:chExt cx="2023834" cy="2338604"/>
          </a:xfrm>
        </p:grpSpPr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F73A6EFC-D6D2-3481-2CE0-5E7AA9DF6B82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E770F655-9EF9-8868-48F0-CB51E2600400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093383E9-5FDC-4A68-E5CA-4CEE5C40C621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16FE8FBF-225C-FE3C-F16B-057398D94FDA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682743D-D225-A1DC-E342-C6A42FC3121A}"/>
              </a:ext>
            </a:extLst>
          </p:cNvPr>
          <p:cNvGrpSpPr/>
          <p:nvPr/>
        </p:nvGrpSpPr>
        <p:grpSpPr>
          <a:xfrm>
            <a:off x="5585995" y="930579"/>
            <a:ext cx="2023834" cy="2338604"/>
            <a:chOff x="1465517" y="3722331"/>
            <a:chExt cx="2023834" cy="2338604"/>
          </a:xfrm>
        </p:grpSpPr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448024C6-38F9-F454-DAB0-E9B6BB48D614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606DD687-E28D-85C3-FF7F-B3786D7412D5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4EABBFD-BB9D-12D3-C774-A8C3D5E1DA39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3AF348A5-7131-53ED-049E-A617F8F2B40A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F670C43D-E8F7-E8FE-813F-51B7D16392DF}"/>
              </a:ext>
            </a:extLst>
          </p:cNvPr>
          <p:cNvGrpSpPr/>
          <p:nvPr/>
        </p:nvGrpSpPr>
        <p:grpSpPr>
          <a:xfrm>
            <a:off x="7609003" y="930579"/>
            <a:ext cx="2023834" cy="2338604"/>
            <a:chOff x="1465517" y="3722331"/>
            <a:chExt cx="2023834" cy="2338604"/>
          </a:xfrm>
        </p:grpSpPr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893DBB24-8331-CEC1-649C-30292192B656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BF250A7C-734F-A8A1-6FB2-C90D3DB929E2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91259801-EBE3-BC3D-79FF-71BC66408B34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5417FA5-327C-B62E-24A8-877679942208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F3A0793-D96F-E33A-C690-F2841DDD9C36}"/>
              </a:ext>
            </a:extLst>
          </p:cNvPr>
          <p:cNvGrpSpPr/>
          <p:nvPr/>
        </p:nvGrpSpPr>
        <p:grpSpPr>
          <a:xfrm>
            <a:off x="9640105" y="930579"/>
            <a:ext cx="2023834" cy="2338604"/>
            <a:chOff x="1465517" y="3722331"/>
            <a:chExt cx="2023834" cy="2338604"/>
          </a:xfrm>
        </p:grpSpPr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3CC5364A-244F-823F-7772-F2FDE9557C43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662A5A56-A3D6-1BF9-1104-02945D247F59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150DE836-BD64-2375-C157-8FA25CDDE1A0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D00ECB00-867B-295B-D4FD-A953212237C9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4E6A6E6-AE8A-0C0A-A7E7-5297740788DC}"/>
              </a:ext>
            </a:extLst>
          </p:cNvPr>
          <p:cNvGrpSpPr/>
          <p:nvPr userDrawn="1"/>
        </p:nvGrpSpPr>
        <p:grpSpPr>
          <a:xfrm>
            <a:off x="528061" y="2671684"/>
            <a:ext cx="3035751" cy="4085166"/>
            <a:chOff x="453600" y="1975769"/>
            <a:chExt cx="3035751" cy="4085166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0524E03-F4CE-0C27-5D28-D6C9CDE51C51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90" name="Freeform 6">
                <a:extLst>
                  <a:ext uri="{FF2B5EF4-FFF2-40B4-BE49-F238E27FC236}">
                    <a16:creationId xmlns:a16="http://schemas.microsoft.com/office/drawing/2014/main" id="{1C4A8BDC-749F-E60C-EC09-9DBA23C9F972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1" name="Freeform 7">
                <a:extLst>
                  <a:ext uri="{FF2B5EF4-FFF2-40B4-BE49-F238E27FC236}">
                    <a16:creationId xmlns:a16="http://schemas.microsoft.com/office/drawing/2014/main" id="{65E7A5DC-2565-8729-49B6-0CE1CEA086ED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EBC487CA-AE23-537D-BB7F-19DA235C6B82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3" name="Freeform 11">
                <a:extLst>
                  <a:ext uri="{FF2B5EF4-FFF2-40B4-BE49-F238E27FC236}">
                    <a16:creationId xmlns:a16="http://schemas.microsoft.com/office/drawing/2014/main" id="{C21A977D-933E-F290-E251-EB721F26D2EB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6B59660-789F-F6AF-4450-BEF3A4E162C5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86" name="Freeform 30">
                <a:extLst>
                  <a:ext uri="{FF2B5EF4-FFF2-40B4-BE49-F238E27FC236}">
                    <a16:creationId xmlns:a16="http://schemas.microsoft.com/office/drawing/2014/main" id="{17863DCA-D65D-A15E-5048-442AADD13765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7" name="Freeform 31">
                <a:extLst>
                  <a:ext uri="{FF2B5EF4-FFF2-40B4-BE49-F238E27FC236}">
                    <a16:creationId xmlns:a16="http://schemas.microsoft.com/office/drawing/2014/main" id="{9EB4F18A-BBD9-4D4F-22DE-2B546375CF5B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8" name="Freeform 33">
                <a:extLst>
                  <a:ext uri="{FF2B5EF4-FFF2-40B4-BE49-F238E27FC236}">
                    <a16:creationId xmlns:a16="http://schemas.microsoft.com/office/drawing/2014/main" id="{5A345706-1DA3-C919-2B12-3C7F249C5355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9" name="Freeform 35">
                <a:extLst>
                  <a:ext uri="{FF2B5EF4-FFF2-40B4-BE49-F238E27FC236}">
                    <a16:creationId xmlns:a16="http://schemas.microsoft.com/office/drawing/2014/main" id="{B2BC449B-A5AF-C940-8654-69E777DF3DAB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C92A523-3C2B-AD44-D54E-4706D314D39B}"/>
              </a:ext>
            </a:extLst>
          </p:cNvPr>
          <p:cNvGrpSpPr/>
          <p:nvPr userDrawn="1"/>
        </p:nvGrpSpPr>
        <p:grpSpPr>
          <a:xfrm>
            <a:off x="2551069" y="2671684"/>
            <a:ext cx="3035751" cy="4085166"/>
            <a:chOff x="453600" y="1975769"/>
            <a:chExt cx="3035751" cy="4085166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B2913D2-11B8-269C-5D40-EA2EBEB20CB8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01" name="Freeform 128">
                <a:extLst>
                  <a:ext uri="{FF2B5EF4-FFF2-40B4-BE49-F238E27FC236}">
                    <a16:creationId xmlns:a16="http://schemas.microsoft.com/office/drawing/2014/main" id="{E2FC0D63-A502-0F0A-CBFF-C3E4257CEA3E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2" name="Freeform 129">
                <a:extLst>
                  <a:ext uri="{FF2B5EF4-FFF2-40B4-BE49-F238E27FC236}">
                    <a16:creationId xmlns:a16="http://schemas.microsoft.com/office/drawing/2014/main" id="{712D4381-F473-F6E0-8627-F9E29DAAE924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3" name="Freeform 130">
                <a:extLst>
                  <a:ext uri="{FF2B5EF4-FFF2-40B4-BE49-F238E27FC236}">
                    <a16:creationId xmlns:a16="http://schemas.microsoft.com/office/drawing/2014/main" id="{D05A97F5-0F6E-16C3-689E-DCE94BB81BAB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4" name="Freeform 131">
                <a:extLst>
                  <a:ext uri="{FF2B5EF4-FFF2-40B4-BE49-F238E27FC236}">
                    <a16:creationId xmlns:a16="http://schemas.microsoft.com/office/drawing/2014/main" id="{6E96D1AA-1C6D-E1AB-5228-C4592E1A7F73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27206AC-0FF0-BE96-A83E-23C452FC700F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97" name="Freeform 124">
                <a:extLst>
                  <a:ext uri="{FF2B5EF4-FFF2-40B4-BE49-F238E27FC236}">
                    <a16:creationId xmlns:a16="http://schemas.microsoft.com/office/drawing/2014/main" id="{41CE5D6B-C79B-CDA8-F373-C43EDF56C176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8" name="Freeform 125">
                <a:extLst>
                  <a:ext uri="{FF2B5EF4-FFF2-40B4-BE49-F238E27FC236}">
                    <a16:creationId xmlns:a16="http://schemas.microsoft.com/office/drawing/2014/main" id="{8A64EA50-D620-1EA1-ECF0-782853188558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9" name="Freeform 126">
                <a:extLst>
                  <a:ext uri="{FF2B5EF4-FFF2-40B4-BE49-F238E27FC236}">
                    <a16:creationId xmlns:a16="http://schemas.microsoft.com/office/drawing/2014/main" id="{0A157393-3950-8FBE-CDE4-E0C6C25F63EB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0" name="Freeform 127">
                <a:extLst>
                  <a:ext uri="{FF2B5EF4-FFF2-40B4-BE49-F238E27FC236}">
                    <a16:creationId xmlns:a16="http://schemas.microsoft.com/office/drawing/2014/main" id="{88903E6F-94E6-87E2-3A03-1098A40446A6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DC94AE7-02BE-D07F-7CBD-0A39C5256154}"/>
              </a:ext>
            </a:extLst>
          </p:cNvPr>
          <p:cNvGrpSpPr/>
          <p:nvPr userDrawn="1"/>
        </p:nvGrpSpPr>
        <p:grpSpPr>
          <a:xfrm>
            <a:off x="4574078" y="2671684"/>
            <a:ext cx="3035751" cy="4085166"/>
            <a:chOff x="453600" y="1975769"/>
            <a:chExt cx="3035751" cy="4085166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215AFCFF-A7A7-23E5-DF9F-3EC149256575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15" name="Freeform 139">
                <a:extLst>
                  <a:ext uri="{FF2B5EF4-FFF2-40B4-BE49-F238E27FC236}">
                    <a16:creationId xmlns:a16="http://schemas.microsoft.com/office/drawing/2014/main" id="{B945BDA4-39A9-FFAA-61C6-F9D98EA666A8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6" name="Freeform 140">
                <a:extLst>
                  <a:ext uri="{FF2B5EF4-FFF2-40B4-BE49-F238E27FC236}">
                    <a16:creationId xmlns:a16="http://schemas.microsoft.com/office/drawing/2014/main" id="{BB00485B-AD31-72F7-545A-779CBD2C5D53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7" name="Freeform 141">
                <a:extLst>
                  <a:ext uri="{FF2B5EF4-FFF2-40B4-BE49-F238E27FC236}">
                    <a16:creationId xmlns:a16="http://schemas.microsoft.com/office/drawing/2014/main" id="{A6E22D67-7D12-AB48-0582-25F2452C7DED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8" name="Freeform 142">
                <a:extLst>
                  <a:ext uri="{FF2B5EF4-FFF2-40B4-BE49-F238E27FC236}">
                    <a16:creationId xmlns:a16="http://schemas.microsoft.com/office/drawing/2014/main" id="{511D8E59-4ABA-F3C0-DC36-9B3BB5BDE08A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AFF9185-EE36-59D9-8B94-C6E62ABC9AD6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11" name="Freeform 135">
                <a:extLst>
                  <a:ext uri="{FF2B5EF4-FFF2-40B4-BE49-F238E27FC236}">
                    <a16:creationId xmlns:a16="http://schemas.microsoft.com/office/drawing/2014/main" id="{4BFBB6E0-4B8F-79B7-D26D-A169FCE0C42A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2" name="Freeform 136">
                <a:extLst>
                  <a:ext uri="{FF2B5EF4-FFF2-40B4-BE49-F238E27FC236}">
                    <a16:creationId xmlns:a16="http://schemas.microsoft.com/office/drawing/2014/main" id="{239536AF-626D-5D62-3EE1-93BB87716336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3" name="Freeform 137">
                <a:extLst>
                  <a:ext uri="{FF2B5EF4-FFF2-40B4-BE49-F238E27FC236}">
                    <a16:creationId xmlns:a16="http://schemas.microsoft.com/office/drawing/2014/main" id="{9B563E17-642E-3B8D-0068-FBBEB1BDFF3C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4" name="Freeform 138">
                <a:extLst>
                  <a:ext uri="{FF2B5EF4-FFF2-40B4-BE49-F238E27FC236}">
                    <a16:creationId xmlns:a16="http://schemas.microsoft.com/office/drawing/2014/main" id="{9B455EA2-329E-39D8-8CF8-BCB8BD337861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C923969-2E1F-B746-5D29-9E7DB3643764}"/>
              </a:ext>
            </a:extLst>
          </p:cNvPr>
          <p:cNvGrpSpPr/>
          <p:nvPr userDrawn="1"/>
        </p:nvGrpSpPr>
        <p:grpSpPr>
          <a:xfrm>
            <a:off x="6597086" y="2671684"/>
            <a:ext cx="3035751" cy="4085166"/>
            <a:chOff x="453600" y="1975769"/>
            <a:chExt cx="3035751" cy="408516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6561C43-A265-996C-3A56-A9052D6A56C4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70" name="Freeform 150">
                <a:extLst>
                  <a:ext uri="{FF2B5EF4-FFF2-40B4-BE49-F238E27FC236}">
                    <a16:creationId xmlns:a16="http://schemas.microsoft.com/office/drawing/2014/main" id="{BD8E9B4C-4267-654E-9584-22EC04BA31C3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1" name="Freeform 151">
                <a:extLst>
                  <a:ext uri="{FF2B5EF4-FFF2-40B4-BE49-F238E27FC236}">
                    <a16:creationId xmlns:a16="http://schemas.microsoft.com/office/drawing/2014/main" id="{C48E87B4-CE5D-0CAC-BC91-D5FAF0CA2E52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2" name="Freeform 152">
                <a:extLst>
                  <a:ext uri="{FF2B5EF4-FFF2-40B4-BE49-F238E27FC236}">
                    <a16:creationId xmlns:a16="http://schemas.microsoft.com/office/drawing/2014/main" id="{AD9C76E2-479B-27E1-0094-573F7AB467E6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3" name="Freeform 153">
                <a:extLst>
                  <a:ext uri="{FF2B5EF4-FFF2-40B4-BE49-F238E27FC236}">
                    <a16:creationId xmlns:a16="http://schemas.microsoft.com/office/drawing/2014/main" id="{FF65D84A-B752-E234-C0E5-99775F195D3D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0DB35BF-EC1C-D171-D27B-3C3478ED3C5C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66" name="Freeform 146">
                <a:extLst>
                  <a:ext uri="{FF2B5EF4-FFF2-40B4-BE49-F238E27FC236}">
                    <a16:creationId xmlns:a16="http://schemas.microsoft.com/office/drawing/2014/main" id="{3D595BC0-684C-FD07-4A86-C2DABE74FEFB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7" name="Freeform 147">
                <a:extLst>
                  <a:ext uri="{FF2B5EF4-FFF2-40B4-BE49-F238E27FC236}">
                    <a16:creationId xmlns:a16="http://schemas.microsoft.com/office/drawing/2014/main" id="{A8B97FD1-3C5E-7D82-9BF1-D9A71B1A27A4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8" name="Freeform 148">
                <a:extLst>
                  <a:ext uri="{FF2B5EF4-FFF2-40B4-BE49-F238E27FC236}">
                    <a16:creationId xmlns:a16="http://schemas.microsoft.com/office/drawing/2014/main" id="{99553C4C-46DF-A63C-8BB4-44E367F58559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9" name="Freeform 149">
                <a:extLst>
                  <a:ext uri="{FF2B5EF4-FFF2-40B4-BE49-F238E27FC236}">
                    <a16:creationId xmlns:a16="http://schemas.microsoft.com/office/drawing/2014/main" id="{1D3FFAFF-726C-F401-B4EE-E9B9437CA4DD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69D26D2-D2CF-9B13-015F-DE08C069C0CF}"/>
              </a:ext>
            </a:extLst>
          </p:cNvPr>
          <p:cNvGrpSpPr/>
          <p:nvPr userDrawn="1"/>
        </p:nvGrpSpPr>
        <p:grpSpPr>
          <a:xfrm>
            <a:off x="8628188" y="2671684"/>
            <a:ext cx="3035751" cy="4085166"/>
            <a:chOff x="453600" y="1975769"/>
            <a:chExt cx="3035751" cy="4085166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4B7F950-E5E0-6565-51DF-A1EFE813B533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81" name="Freeform 161">
                <a:extLst>
                  <a:ext uri="{FF2B5EF4-FFF2-40B4-BE49-F238E27FC236}">
                    <a16:creationId xmlns:a16="http://schemas.microsoft.com/office/drawing/2014/main" id="{9BEAC26B-8D62-780A-AC54-8CFFC311A953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2" name="Freeform 162">
                <a:extLst>
                  <a:ext uri="{FF2B5EF4-FFF2-40B4-BE49-F238E27FC236}">
                    <a16:creationId xmlns:a16="http://schemas.microsoft.com/office/drawing/2014/main" id="{D0C709BA-E641-5259-8C82-67C0C0B433F2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3" name="Freeform 163">
                <a:extLst>
                  <a:ext uri="{FF2B5EF4-FFF2-40B4-BE49-F238E27FC236}">
                    <a16:creationId xmlns:a16="http://schemas.microsoft.com/office/drawing/2014/main" id="{BF572401-53B4-B150-963D-EC9FF6DAA23D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4" name="Freeform 164">
                <a:extLst>
                  <a:ext uri="{FF2B5EF4-FFF2-40B4-BE49-F238E27FC236}">
                    <a16:creationId xmlns:a16="http://schemas.microsoft.com/office/drawing/2014/main" id="{4512E5DA-9E54-DAE2-200D-3C78BBAF2F09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5C3340A-0E14-18BA-EECD-03DAD29B8762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77" name="Freeform 157">
                <a:extLst>
                  <a:ext uri="{FF2B5EF4-FFF2-40B4-BE49-F238E27FC236}">
                    <a16:creationId xmlns:a16="http://schemas.microsoft.com/office/drawing/2014/main" id="{2CB7B521-F5E5-72BE-510F-75DA86623C00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8" name="Freeform 158">
                <a:extLst>
                  <a:ext uri="{FF2B5EF4-FFF2-40B4-BE49-F238E27FC236}">
                    <a16:creationId xmlns:a16="http://schemas.microsoft.com/office/drawing/2014/main" id="{6D0E755E-C25B-3D1B-3590-A0DB1ACEEB5F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9" name="Freeform 159">
                <a:extLst>
                  <a:ext uri="{FF2B5EF4-FFF2-40B4-BE49-F238E27FC236}">
                    <a16:creationId xmlns:a16="http://schemas.microsoft.com/office/drawing/2014/main" id="{A303AD5E-BE99-B1F6-D984-A8FAF7B10ED2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0" name="Freeform 160">
                <a:extLst>
                  <a:ext uri="{FF2B5EF4-FFF2-40B4-BE49-F238E27FC236}">
                    <a16:creationId xmlns:a16="http://schemas.microsoft.com/office/drawing/2014/main" id="{D0A33EA5-D9CE-628A-BE08-15389E898129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9D30F1C-78DE-1A1C-731C-5E76677D694E}"/>
              </a:ext>
            </a:extLst>
          </p:cNvPr>
          <p:cNvGrpSpPr/>
          <p:nvPr userDrawn="1"/>
        </p:nvGrpSpPr>
        <p:grpSpPr>
          <a:xfrm>
            <a:off x="1539978" y="930579"/>
            <a:ext cx="2023834" cy="2338604"/>
            <a:chOff x="1465517" y="3722331"/>
            <a:chExt cx="2023834" cy="2338604"/>
          </a:xfrm>
        </p:grpSpPr>
        <p:sp>
          <p:nvSpPr>
            <p:cNvPr id="191" name="Freeform 225">
              <a:extLst>
                <a:ext uri="{FF2B5EF4-FFF2-40B4-BE49-F238E27FC236}">
                  <a16:creationId xmlns:a16="http://schemas.microsoft.com/office/drawing/2014/main" id="{B898CB3B-273E-3E91-84DA-08B92DB2DDE0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Freeform 226">
              <a:extLst>
                <a:ext uri="{FF2B5EF4-FFF2-40B4-BE49-F238E27FC236}">
                  <a16:creationId xmlns:a16="http://schemas.microsoft.com/office/drawing/2014/main" id="{ED334064-D6B0-B190-C59E-0F32089AC9F6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 227">
              <a:extLst>
                <a:ext uri="{FF2B5EF4-FFF2-40B4-BE49-F238E27FC236}">
                  <a16:creationId xmlns:a16="http://schemas.microsoft.com/office/drawing/2014/main" id="{C612C132-A1B6-7785-524A-504AEF32601E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Freeform 228">
              <a:extLst>
                <a:ext uri="{FF2B5EF4-FFF2-40B4-BE49-F238E27FC236}">
                  <a16:creationId xmlns:a16="http://schemas.microsoft.com/office/drawing/2014/main" id="{A8D216B9-199A-52E3-6D80-C32106844538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549BAF7-F0C5-638C-A477-9C49F7E243B1}"/>
              </a:ext>
            </a:extLst>
          </p:cNvPr>
          <p:cNvGrpSpPr/>
          <p:nvPr userDrawn="1"/>
        </p:nvGrpSpPr>
        <p:grpSpPr>
          <a:xfrm>
            <a:off x="3562986" y="930579"/>
            <a:ext cx="2023834" cy="2338604"/>
            <a:chOff x="1465517" y="3722331"/>
            <a:chExt cx="2023834" cy="2338604"/>
          </a:xfrm>
        </p:grpSpPr>
        <p:sp>
          <p:nvSpPr>
            <p:cNvPr id="201" name="Freeform 215">
              <a:extLst>
                <a:ext uri="{FF2B5EF4-FFF2-40B4-BE49-F238E27FC236}">
                  <a16:creationId xmlns:a16="http://schemas.microsoft.com/office/drawing/2014/main" id="{60A4E17F-F6CE-E552-3E1E-A3EB2D6EF1CD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Freeform 216">
              <a:extLst>
                <a:ext uri="{FF2B5EF4-FFF2-40B4-BE49-F238E27FC236}">
                  <a16:creationId xmlns:a16="http://schemas.microsoft.com/office/drawing/2014/main" id="{AE547CA3-F7B7-2E5D-EAD4-E07FF7B80A76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Freeform 217">
              <a:extLst>
                <a:ext uri="{FF2B5EF4-FFF2-40B4-BE49-F238E27FC236}">
                  <a16:creationId xmlns:a16="http://schemas.microsoft.com/office/drawing/2014/main" id="{FBBD8202-1E81-6887-FDE3-A87ABDE6C1E3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 218">
              <a:extLst>
                <a:ext uri="{FF2B5EF4-FFF2-40B4-BE49-F238E27FC236}">
                  <a16:creationId xmlns:a16="http://schemas.microsoft.com/office/drawing/2014/main" id="{56BBF0F0-FFE5-189E-3D14-733E5FD7D3D4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C29B126-3589-0653-7297-424F5B9D9440}"/>
              </a:ext>
            </a:extLst>
          </p:cNvPr>
          <p:cNvGrpSpPr/>
          <p:nvPr userDrawn="1"/>
        </p:nvGrpSpPr>
        <p:grpSpPr>
          <a:xfrm>
            <a:off x="5585995" y="930579"/>
            <a:ext cx="2023834" cy="2338604"/>
            <a:chOff x="1465517" y="3722331"/>
            <a:chExt cx="2023834" cy="2338604"/>
          </a:xfrm>
        </p:grpSpPr>
        <p:sp>
          <p:nvSpPr>
            <p:cNvPr id="211" name="Freeform 205">
              <a:extLst>
                <a:ext uri="{FF2B5EF4-FFF2-40B4-BE49-F238E27FC236}">
                  <a16:creationId xmlns:a16="http://schemas.microsoft.com/office/drawing/2014/main" id="{01ACFBED-BCA1-CD30-895C-18F3658D7D67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 206">
              <a:extLst>
                <a:ext uri="{FF2B5EF4-FFF2-40B4-BE49-F238E27FC236}">
                  <a16:creationId xmlns:a16="http://schemas.microsoft.com/office/drawing/2014/main" id="{1B7945C7-1C36-2B3D-56E9-BAB3A78EA59B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 207">
              <a:extLst>
                <a:ext uri="{FF2B5EF4-FFF2-40B4-BE49-F238E27FC236}">
                  <a16:creationId xmlns:a16="http://schemas.microsoft.com/office/drawing/2014/main" id="{D38ED687-A28F-4B45-C1DE-2E2AADBA157C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 208">
              <a:extLst>
                <a:ext uri="{FF2B5EF4-FFF2-40B4-BE49-F238E27FC236}">
                  <a16:creationId xmlns:a16="http://schemas.microsoft.com/office/drawing/2014/main" id="{DD047AED-A86E-106E-8580-D463F7C494C6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97624475-B05D-CD5B-F8B2-B51E7BB9EEAD}"/>
              </a:ext>
            </a:extLst>
          </p:cNvPr>
          <p:cNvGrpSpPr/>
          <p:nvPr userDrawn="1"/>
        </p:nvGrpSpPr>
        <p:grpSpPr>
          <a:xfrm>
            <a:off x="7609003" y="930579"/>
            <a:ext cx="2023834" cy="2338604"/>
            <a:chOff x="1465517" y="3722331"/>
            <a:chExt cx="2023834" cy="2338604"/>
          </a:xfrm>
        </p:grpSpPr>
        <p:sp>
          <p:nvSpPr>
            <p:cNvPr id="221" name="Freeform 195">
              <a:extLst>
                <a:ext uri="{FF2B5EF4-FFF2-40B4-BE49-F238E27FC236}">
                  <a16:creationId xmlns:a16="http://schemas.microsoft.com/office/drawing/2014/main" id="{3CE234D8-7780-E09F-4247-6483B8543347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Freeform 196">
              <a:extLst>
                <a:ext uri="{FF2B5EF4-FFF2-40B4-BE49-F238E27FC236}">
                  <a16:creationId xmlns:a16="http://schemas.microsoft.com/office/drawing/2014/main" id="{C3EBC7E0-834D-9DCF-9E11-43049CC6ED28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Freeform 197">
              <a:extLst>
                <a:ext uri="{FF2B5EF4-FFF2-40B4-BE49-F238E27FC236}">
                  <a16:creationId xmlns:a16="http://schemas.microsoft.com/office/drawing/2014/main" id="{A51D503D-26A0-7FDA-49DC-3E2D05648F14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Freeform 198">
              <a:extLst>
                <a:ext uri="{FF2B5EF4-FFF2-40B4-BE49-F238E27FC236}">
                  <a16:creationId xmlns:a16="http://schemas.microsoft.com/office/drawing/2014/main" id="{64C428B5-78F5-7208-DC77-8CB334B85C4C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D296BDE0-0990-91FE-17D8-A5A29512BD80}"/>
              </a:ext>
            </a:extLst>
          </p:cNvPr>
          <p:cNvGrpSpPr/>
          <p:nvPr userDrawn="1"/>
        </p:nvGrpSpPr>
        <p:grpSpPr>
          <a:xfrm>
            <a:off x="9640105" y="930579"/>
            <a:ext cx="2023834" cy="2338604"/>
            <a:chOff x="1465517" y="3722331"/>
            <a:chExt cx="2023834" cy="2338604"/>
          </a:xfrm>
        </p:grpSpPr>
        <p:sp>
          <p:nvSpPr>
            <p:cNvPr id="231" name="Freeform 185">
              <a:extLst>
                <a:ext uri="{FF2B5EF4-FFF2-40B4-BE49-F238E27FC236}">
                  <a16:creationId xmlns:a16="http://schemas.microsoft.com/office/drawing/2014/main" id="{E29EA14F-1098-6732-DD69-0ED42BD8F221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 186">
              <a:extLst>
                <a:ext uri="{FF2B5EF4-FFF2-40B4-BE49-F238E27FC236}">
                  <a16:creationId xmlns:a16="http://schemas.microsoft.com/office/drawing/2014/main" id="{F477798D-70FB-24CD-1DEB-8AF0AA6C269A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Freeform 187">
              <a:extLst>
                <a:ext uri="{FF2B5EF4-FFF2-40B4-BE49-F238E27FC236}">
                  <a16:creationId xmlns:a16="http://schemas.microsoft.com/office/drawing/2014/main" id="{1A1B28AC-DB49-1BC4-305E-CF2721594810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Freeform 188">
              <a:extLst>
                <a:ext uri="{FF2B5EF4-FFF2-40B4-BE49-F238E27FC236}">
                  <a16:creationId xmlns:a16="http://schemas.microsoft.com/office/drawing/2014/main" id="{51203DA5-C0CD-4EDD-8126-057516407A5A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19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FC33464-0FEC-68D9-AA1F-C29BB74A0C9B}"/>
              </a:ext>
            </a:extLst>
          </p:cNvPr>
          <p:cNvSpPr/>
          <p:nvPr/>
        </p:nvSpPr>
        <p:spPr>
          <a:xfrm>
            <a:off x="0" y="0"/>
            <a:ext cx="12192000" cy="1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E5B0C-C28C-9063-C2B2-DF97255C4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600" y="1947920"/>
            <a:ext cx="5371200" cy="1961679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E6076-F0F7-D954-8553-8E27913E9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600" y="4204800"/>
            <a:ext cx="5371200" cy="10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A4F4E-EBD0-4398-E5CA-33B458F86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B2C52-EA41-6F47-9888-AA140085CA19}" type="datetimeFigureOut">
              <a:rPr lang="en-GB" smtClean="0"/>
              <a:pPr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44787-EC7B-7C8D-8914-F29CB9D1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770B7-D587-3A7E-4AEE-8026B5CF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2134C-DD39-9A46-9E9D-A910E136456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FCA30A-4A91-AE7F-9BBE-45B4C84DB326}"/>
              </a:ext>
            </a:extLst>
          </p:cNvPr>
          <p:cNvSpPr txBox="1">
            <a:spLocks/>
          </p:cNvSpPr>
          <p:nvPr/>
        </p:nvSpPr>
        <p:spPr>
          <a:xfrm>
            <a:off x="370298" y="5735638"/>
            <a:ext cx="2819302" cy="725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/>
              <a:t>Working together</a:t>
            </a:r>
            <a:br>
              <a:rPr lang="en-GB" sz="2200" b="0"/>
            </a:br>
            <a:r>
              <a:rPr lang="en-GB" sz="2200" b="0"/>
              <a:t>for a healthier future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569E4E-A10F-F5FC-5F9D-47AD78A780C1}"/>
              </a:ext>
            </a:extLst>
          </p:cNvPr>
          <p:cNvGrpSpPr/>
          <p:nvPr/>
        </p:nvGrpSpPr>
        <p:grpSpPr>
          <a:xfrm>
            <a:off x="6102830" y="694065"/>
            <a:ext cx="4699112" cy="5970259"/>
            <a:chOff x="6102830" y="694065"/>
            <a:chExt cx="4699112" cy="59702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E45926-0426-B18F-740C-87D85A61AEA9}"/>
                </a:ext>
              </a:extLst>
            </p:cNvPr>
            <p:cNvGrpSpPr/>
            <p:nvPr/>
          </p:nvGrpSpPr>
          <p:grpSpPr>
            <a:xfrm>
              <a:off x="6179124" y="2894519"/>
              <a:ext cx="2676876" cy="3113407"/>
              <a:chOff x="8526325" y="2717706"/>
              <a:chExt cx="1755642" cy="2041943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59FBC28-51BA-935B-3C4B-3FD800C9653C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8A86505A-1025-6FFE-AAA2-A994C3393FE3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9ECC8A-3FE4-2539-43E7-C4BA11D262FB}"/>
                </a:ext>
              </a:extLst>
            </p:cNvPr>
            <p:cNvGrpSpPr/>
            <p:nvPr/>
          </p:nvGrpSpPr>
          <p:grpSpPr>
            <a:xfrm>
              <a:off x="7575924" y="2109719"/>
              <a:ext cx="2676876" cy="3113407"/>
              <a:chOff x="8526325" y="2717706"/>
              <a:chExt cx="1755642" cy="2041943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184AF44-B23F-1CAD-555C-C864A5DDC30A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EB5C3BE-07D0-B4C2-7FF6-0F370EE37484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pic>
          <p:nvPicPr>
            <p:cNvPr id="18" name="Picture 17" descr="A picture containing text, gauge&#10;&#10;Description automatically generated">
              <a:extLst>
                <a:ext uri="{FF2B5EF4-FFF2-40B4-BE49-F238E27FC236}">
                  <a16:creationId xmlns:a16="http://schemas.microsoft.com/office/drawing/2014/main" id="{5AE1D3AC-6A00-3C84-96D1-0EC07BC7F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4957" y="3804608"/>
              <a:ext cx="2946187" cy="28597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7CB4BF-E872-4BC7-D2F1-2B4CDBA3E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2830" y="1680148"/>
              <a:ext cx="2946187" cy="2859716"/>
            </a:xfrm>
            <a:prstGeom prst="rect">
              <a:avLst/>
            </a:prstGeom>
          </p:spPr>
        </p:pic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2286051-A1CA-4ABF-86FD-B60AE6E77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2520" y="694065"/>
              <a:ext cx="2952363" cy="28597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FDAC0E-228C-3242-4478-CF0260860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778719" y="3034012"/>
              <a:ext cx="2023223" cy="2859716"/>
            </a:xfrm>
            <a:prstGeom prst="rect">
              <a:avLst/>
            </a:prstGeom>
          </p:spPr>
        </p:pic>
      </p:grp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A0942E-C8B9-8058-0C65-440EFED22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53" y="7200"/>
            <a:ext cx="3816894" cy="1592296"/>
          </a:xfrm>
          <a:prstGeom prst="rect">
            <a:avLst/>
          </a:prstGeom>
        </p:spPr>
      </p:pic>
      <p:pic>
        <p:nvPicPr>
          <p:cNvPr id="26" name="Picture 25" descr="Graphical user interface&#10;&#10;Description automatically generated">
            <a:extLst>
              <a:ext uri="{FF2B5EF4-FFF2-40B4-BE49-F238E27FC236}">
                <a16:creationId xmlns:a16="http://schemas.microsoft.com/office/drawing/2014/main" id="{930292E2-4296-DFC5-CFE0-9CEA9CF67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0330" y="6476"/>
            <a:ext cx="2181515" cy="14215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EB2597-8549-015B-CCDE-026931F11E62}"/>
              </a:ext>
            </a:extLst>
          </p:cNvPr>
          <p:cNvSpPr/>
          <p:nvPr userDrawn="1"/>
        </p:nvSpPr>
        <p:spPr>
          <a:xfrm>
            <a:off x="0" y="0"/>
            <a:ext cx="12192000" cy="1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F338E9F-3F0B-6E1F-8A94-A1875247FE35}"/>
              </a:ext>
            </a:extLst>
          </p:cNvPr>
          <p:cNvSpPr txBox="1">
            <a:spLocks/>
          </p:cNvSpPr>
          <p:nvPr userDrawn="1"/>
        </p:nvSpPr>
        <p:spPr>
          <a:xfrm>
            <a:off x="370298" y="5735638"/>
            <a:ext cx="2819302" cy="725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/>
              <a:t>Working together</a:t>
            </a:r>
            <a:br>
              <a:rPr lang="en-GB" sz="2200" b="0"/>
            </a:br>
            <a:r>
              <a:rPr lang="en-GB" sz="2200" b="0"/>
              <a:t>for a healthier future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7C3A0E-D649-6E45-8759-5146C2D53EC7}"/>
              </a:ext>
            </a:extLst>
          </p:cNvPr>
          <p:cNvGrpSpPr/>
          <p:nvPr userDrawn="1"/>
        </p:nvGrpSpPr>
        <p:grpSpPr>
          <a:xfrm>
            <a:off x="6102830" y="694065"/>
            <a:ext cx="4699112" cy="5970259"/>
            <a:chOff x="6102830" y="694065"/>
            <a:chExt cx="4699112" cy="59702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DFD7DD4-9F5E-F7F9-6E69-DA37DB5E8102}"/>
                </a:ext>
              </a:extLst>
            </p:cNvPr>
            <p:cNvGrpSpPr/>
            <p:nvPr userDrawn="1"/>
          </p:nvGrpSpPr>
          <p:grpSpPr>
            <a:xfrm>
              <a:off x="6179124" y="2894519"/>
              <a:ext cx="2676876" cy="3113407"/>
              <a:chOff x="8526325" y="2717706"/>
              <a:chExt cx="1755642" cy="2041943"/>
            </a:xfrm>
          </p:grpSpPr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563D8D1A-355B-8912-7DF4-964A989E9920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C3A53AD0-B9AF-BE9A-F593-174ACDC88B6C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9A13D4B-3918-788F-042A-D75245308E12}"/>
                </a:ext>
              </a:extLst>
            </p:cNvPr>
            <p:cNvGrpSpPr/>
            <p:nvPr userDrawn="1"/>
          </p:nvGrpSpPr>
          <p:grpSpPr>
            <a:xfrm>
              <a:off x="7575924" y="2109719"/>
              <a:ext cx="2676876" cy="3113407"/>
              <a:chOff x="8526325" y="2717706"/>
              <a:chExt cx="1755642" cy="2041943"/>
            </a:xfrm>
          </p:grpSpPr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9C575FE1-4D6D-0C41-693C-B14338A12DC7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DFE68311-AD0E-393E-193F-C12FF834E88C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pic>
          <p:nvPicPr>
            <p:cNvPr id="31" name="Picture 30" descr="A picture containing text, gauge&#10;&#10;Description automatically generated">
              <a:extLst>
                <a:ext uri="{FF2B5EF4-FFF2-40B4-BE49-F238E27FC236}">
                  <a16:creationId xmlns:a16="http://schemas.microsoft.com/office/drawing/2014/main" id="{3603F652-BCCF-5F30-7787-2F77B7E14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984957" y="3804608"/>
              <a:ext cx="2946187" cy="28597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F74D42-6933-9FB4-F7DE-102F9DAF7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02830" y="1680148"/>
              <a:ext cx="2946187" cy="2859716"/>
            </a:xfrm>
            <a:prstGeom prst="rect">
              <a:avLst/>
            </a:prstGeom>
          </p:spPr>
        </p:pic>
        <p:pic>
          <p:nvPicPr>
            <p:cNvPr id="33" name="Picture 3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C6E07C6-3E55-50EC-758A-3A2C0B03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352520" y="694065"/>
              <a:ext cx="2952363" cy="285971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756E8E4-FE74-0E39-DAA7-EFD8D92A8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8778719" y="3034012"/>
              <a:ext cx="2023223" cy="2859716"/>
            </a:xfrm>
            <a:prstGeom prst="rect">
              <a:avLst/>
            </a:prstGeom>
          </p:spPr>
        </p:pic>
      </p:grpSp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CDC04F-7EF6-B9B5-4AF6-6882BC4E78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6553" y="7200"/>
            <a:ext cx="3816894" cy="1592296"/>
          </a:xfrm>
          <a:prstGeom prst="rect">
            <a:avLst/>
          </a:prstGeom>
        </p:spPr>
      </p:pic>
      <p:pic>
        <p:nvPicPr>
          <p:cNvPr id="40" name="Picture 39" descr="Graphical user interface&#10;&#10;Description automatically generated">
            <a:extLst>
              <a:ext uri="{FF2B5EF4-FFF2-40B4-BE49-F238E27FC236}">
                <a16:creationId xmlns:a16="http://schemas.microsoft.com/office/drawing/2014/main" id="{10DD9BBE-27A5-20B5-0966-DDD962126B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90330" y="6476"/>
            <a:ext cx="2181515" cy="14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545E-3F9F-95A4-77D4-E0C2EF4D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991B9-C2C7-B256-3BD5-A133E8D19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920" y="1825625"/>
            <a:ext cx="5560880" cy="382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5DF38-81DA-66B2-017F-644E08004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7600" y="1825625"/>
            <a:ext cx="5644102" cy="382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3E54D-7E8B-E0A5-E2FF-771E9D3A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2C52-EA41-6F47-9888-AA140085CA19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2E62C-AC2B-EE4C-E9C3-49AFC99B7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A081B-5D37-46D7-C679-550A7703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34C-DD39-9A46-9E9D-A910E136456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809ACB-F590-06A9-06C9-C5F9E7D65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5653719"/>
            <a:ext cx="2671200" cy="1114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F96FB-03E6-4A59-4569-A7A73AE61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601" y="5904638"/>
            <a:ext cx="8837102" cy="59126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C271F3-0C45-9AA0-40FC-BB8BF3EFE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600" y="5653719"/>
            <a:ext cx="2671200" cy="1114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C688D-2E4A-D318-A783-53D5AFDF9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4601" y="5904638"/>
            <a:ext cx="8837102" cy="5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21FD-95D2-3AB0-A350-BA126D5E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FC4EE-DFE1-7369-5C4C-5408C1B0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2C52-EA41-6F47-9888-AA140085CA19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D43B7-F301-D796-8CA2-C17B4DA4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A73BF-C204-A7AC-B80C-78648506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34C-DD39-9A46-9E9D-A910E1364561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7D36F1-A032-519C-B7DA-981CDE40D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5653719"/>
            <a:ext cx="2671200" cy="111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62A72-618D-770D-89B7-03AFD09C3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601" y="5904638"/>
            <a:ext cx="8837102" cy="59126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55B40E-1D13-02ED-26EB-4E6A7365A3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600" y="5653719"/>
            <a:ext cx="2671200" cy="1114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C189BA-4224-A61B-3F1D-DD14CC047B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4601" y="5904638"/>
            <a:ext cx="8837102" cy="5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9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5B0C-C28C-9063-C2B2-DF97255C4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600" y="1599495"/>
            <a:ext cx="5371200" cy="2310104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E6076-F0F7-D954-8553-8E27913E9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600" y="4204800"/>
            <a:ext cx="5371200" cy="10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A4F4E-EBD0-4398-E5CA-33B458F86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B2C52-EA41-6F47-9888-AA140085CA19}" type="datetimeFigureOut">
              <a:rPr lang="en-GB" smtClean="0"/>
              <a:pPr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44787-EC7B-7C8D-8914-F29CB9D1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770B7-D587-3A7E-4AEE-8026B5CF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2134C-DD39-9A46-9E9D-A910E136456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FCA30A-4A91-AE7F-9BBE-45B4C84DB326}"/>
              </a:ext>
            </a:extLst>
          </p:cNvPr>
          <p:cNvSpPr txBox="1">
            <a:spLocks/>
          </p:cNvSpPr>
          <p:nvPr/>
        </p:nvSpPr>
        <p:spPr>
          <a:xfrm>
            <a:off x="370298" y="5735638"/>
            <a:ext cx="2819302" cy="725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/>
              <a:t>Working together</a:t>
            </a:r>
            <a:br>
              <a:rPr lang="en-GB" sz="2200" b="0"/>
            </a:br>
            <a:r>
              <a:rPr lang="en-GB" sz="2200" b="0"/>
              <a:t>for a healthier future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569E4E-A10F-F5FC-5F9D-47AD78A780C1}"/>
              </a:ext>
            </a:extLst>
          </p:cNvPr>
          <p:cNvGrpSpPr/>
          <p:nvPr/>
        </p:nvGrpSpPr>
        <p:grpSpPr>
          <a:xfrm>
            <a:off x="6102830" y="694065"/>
            <a:ext cx="4699112" cy="5970259"/>
            <a:chOff x="6102830" y="694065"/>
            <a:chExt cx="4699112" cy="59702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E45926-0426-B18F-740C-87D85A61AEA9}"/>
                </a:ext>
              </a:extLst>
            </p:cNvPr>
            <p:cNvGrpSpPr/>
            <p:nvPr/>
          </p:nvGrpSpPr>
          <p:grpSpPr>
            <a:xfrm>
              <a:off x="6179124" y="2894519"/>
              <a:ext cx="2676876" cy="3113407"/>
              <a:chOff x="8526325" y="2717706"/>
              <a:chExt cx="1755642" cy="2041943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59FBC28-51BA-935B-3C4B-3FD800C9653C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8A86505A-1025-6FFE-AAA2-A994C3393FE3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9ECC8A-3FE4-2539-43E7-C4BA11D262FB}"/>
                </a:ext>
              </a:extLst>
            </p:cNvPr>
            <p:cNvGrpSpPr/>
            <p:nvPr/>
          </p:nvGrpSpPr>
          <p:grpSpPr>
            <a:xfrm>
              <a:off x="7575924" y="2109719"/>
              <a:ext cx="2676876" cy="3113407"/>
              <a:chOff x="8526325" y="2717706"/>
              <a:chExt cx="1755642" cy="2041943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184AF44-B23F-1CAD-555C-C864A5DDC30A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EB5C3BE-07D0-B4C2-7FF6-0F370EE37484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pic>
          <p:nvPicPr>
            <p:cNvPr id="18" name="Picture 17" descr="A picture containing text, gauge&#10;&#10;Description automatically generated">
              <a:extLst>
                <a:ext uri="{FF2B5EF4-FFF2-40B4-BE49-F238E27FC236}">
                  <a16:creationId xmlns:a16="http://schemas.microsoft.com/office/drawing/2014/main" id="{5AE1D3AC-6A00-3C84-96D1-0EC07BC7F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4957" y="3804608"/>
              <a:ext cx="2946187" cy="28597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7CB4BF-E872-4BC7-D2F1-2B4CDBA3E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2830" y="1680148"/>
              <a:ext cx="2946187" cy="2859716"/>
            </a:xfrm>
            <a:prstGeom prst="rect">
              <a:avLst/>
            </a:prstGeom>
          </p:spPr>
        </p:pic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2286051-A1CA-4ABF-86FD-B60AE6E77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2520" y="694065"/>
              <a:ext cx="2952363" cy="28597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FDAC0E-228C-3242-4478-CF0260860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778719" y="3034012"/>
              <a:ext cx="2023223" cy="285971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A0942E-C8B9-8058-0C65-440EFED222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6553" y="7200"/>
            <a:ext cx="3816894" cy="159229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42D9E3D-051F-A5F5-CC9E-4510327F80F1}"/>
              </a:ext>
            </a:extLst>
          </p:cNvPr>
          <p:cNvSpPr txBox="1">
            <a:spLocks/>
          </p:cNvSpPr>
          <p:nvPr userDrawn="1"/>
        </p:nvSpPr>
        <p:spPr>
          <a:xfrm>
            <a:off x="370298" y="5735638"/>
            <a:ext cx="2819302" cy="725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/>
              <a:t>Working together</a:t>
            </a:r>
            <a:br>
              <a:rPr lang="en-GB" sz="2200" b="0"/>
            </a:br>
            <a:r>
              <a:rPr lang="en-GB" sz="2200" b="0"/>
              <a:t>for a healthier future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56BDAF-5EC2-A1E7-4D58-003060010B14}"/>
              </a:ext>
            </a:extLst>
          </p:cNvPr>
          <p:cNvGrpSpPr/>
          <p:nvPr userDrawn="1"/>
        </p:nvGrpSpPr>
        <p:grpSpPr>
          <a:xfrm>
            <a:off x="6102830" y="694065"/>
            <a:ext cx="4699112" cy="5970259"/>
            <a:chOff x="6102830" y="694065"/>
            <a:chExt cx="4699112" cy="59702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2DA474-AAF3-A422-A3DF-9B24F38D7D34}"/>
                </a:ext>
              </a:extLst>
            </p:cNvPr>
            <p:cNvGrpSpPr/>
            <p:nvPr userDrawn="1"/>
          </p:nvGrpSpPr>
          <p:grpSpPr>
            <a:xfrm>
              <a:off x="6179124" y="2894519"/>
              <a:ext cx="2676876" cy="3113407"/>
              <a:chOff x="8526325" y="2717706"/>
              <a:chExt cx="1755642" cy="2041943"/>
            </a:xfrm>
          </p:grpSpPr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6F63EB04-4F19-6161-3277-E03D222D1262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20F3CFCA-0910-6D85-3AA9-DA3A3DEC2114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4987963-B6B4-B5C2-DFA9-5AE4158CE045}"/>
                </a:ext>
              </a:extLst>
            </p:cNvPr>
            <p:cNvGrpSpPr/>
            <p:nvPr userDrawn="1"/>
          </p:nvGrpSpPr>
          <p:grpSpPr>
            <a:xfrm>
              <a:off x="7575924" y="2109719"/>
              <a:ext cx="2676876" cy="3113407"/>
              <a:chOff x="8526325" y="2717706"/>
              <a:chExt cx="1755642" cy="2041943"/>
            </a:xfrm>
          </p:grpSpPr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586D4598-7948-2DD5-4FA5-A4928970864C}"/>
                  </a:ext>
                </a:extLst>
              </p:cNvPr>
              <p:cNvSpPr/>
              <p:nvPr/>
            </p:nvSpPr>
            <p:spPr>
              <a:xfrm>
                <a:off x="8526325" y="2717706"/>
                <a:ext cx="1698462" cy="9860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56CB4F18-A179-179C-CF42-83C0A3DD4E45}"/>
                  </a:ext>
                </a:extLst>
              </p:cNvPr>
              <p:cNvSpPr/>
              <p:nvPr/>
            </p:nvSpPr>
            <p:spPr>
              <a:xfrm>
                <a:off x="9410570" y="3285108"/>
                <a:ext cx="871397" cy="14745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43BA7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pic>
          <p:nvPicPr>
            <p:cNvPr id="28" name="Picture 27" descr="A picture containing text, gauge&#10;&#10;Description automatically generated">
              <a:extLst>
                <a:ext uri="{FF2B5EF4-FFF2-40B4-BE49-F238E27FC236}">
                  <a16:creationId xmlns:a16="http://schemas.microsoft.com/office/drawing/2014/main" id="{7CC8E7A3-6105-C8BD-AE51-733B88A28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984957" y="3804608"/>
              <a:ext cx="2946187" cy="285971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67FC419-E769-8E1F-E3C5-11071E140C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02830" y="1680148"/>
              <a:ext cx="2946187" cy="2859716"/>
            </a:xfrm>
            <a:prstGeom prst="rect">
              <a:avLst/>
            </a:prstGeom>
          </p:spPr>
        </p:pic>
        <p:pic>
          <p:nvPicPr>
            <p:cNvPr id="30" name="Picture 2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AB9543D-E675-153F-7DFD-33A9BCD86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352520" y="694065"/>
              <a:ext cx="2952363" cy="285971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EB6D7E6-BBCD-4392-C266-05420FC39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8778719" y="3034012"/>
              <a:ext cx="2023223" cy="2859716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A29DC23-F194-3EA5-293B-E3F5D42D39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86553" y="7200"/>
            <a:ext cx="3816894" cy="15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6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6743-B34D-654A-A267-972C3B41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71EA8-70AD-704A-8442-A043A13A0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C2CB3-FDD1-BB4A-9D9A-98DA4D65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01E0B7-DD5C-CE41-99AE-195527D6240F}" type="datetime1">
              <a:rPr lang="en-GB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8C655-1A97-C843-A905-D12A8D11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CD21-5CC0-6E42-AFCE-FECA5991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2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1F028-CAFA-690D-5FFF-35A28EB0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2D23A1B-3BF5-A3BE-C76D-612A65C6B490}"/>
              </a:ext>
            </a:extLst>
          </p:cNvPr>
          <p:cNvGrpSpPr/>
          <p:nvPr userDrawn="1"/>
        </p:nvGrpSpPr>
        <p:grpSpPr>
          <a:xfrm>
            <a:off x="528061" y="2671684"/>
            <a:ext cx="3035751" cy="4085166"/>
            <a:chOff x="453600" y="1975769"/>
            <a:chExt cx="3035751" cy="4085166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ABB0857-F820-E671-7D59-B6F765F8C751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71DB64A-1B85-65AA-6868-1479B869A8BA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2B5711F5-4BD7-1AA4-8903-DE2FF34E8F01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3AE8B31-921E-F1F1-FBD2-AECCC6CA353B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F6088E6-ACC8-A20D-5753-A83925EF2A64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B74E49D-0B3F-86B8-776C-DF7D9F25474D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5D578EC-479E-E95F-BA55-E57F5FA585F5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583236-6720-1DFF-BBA0-AA9980DE3C19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162237E-F0AA-B366-DCAB-DEBC79C52FC7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8269649-EB04-55C5-3162-81DE468861B3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9B5EF14-33B3-348F-39CC-EA1CD0FEE9D6}"/>
              </a:ext>
            </a:extLst>
          </p:cNvPr>
          <p:cNvGrpSpPr/>
          <p:nvPr userDrawn="1"/>
        </p:nvGrpSpPr>
        <p:grpSpPr>
          <a:xfrm>
            <a:off x="2551069" y="2671684"/>
            <a:ext cx="3035751" cy="4085166"/>
            <a:chOff x="453600" y="1975769"/>
            <a:chExt cx="3035751" cy="4085166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0C90FD8-8A86-6327-9CFC-65E67A502FD4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12581A93-6B17-32E4-5A0A-9A224B76B71B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AB251C02-A01B-BEDD-C986-E1AD3D6018FB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47102A30-B51E-6350-1DC1-F635866C2F9F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9AFFA867-3917-A4B6-EEEF-3AA1B91D9E60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DC15192-7D00-35B5-8B48-7AB8350B046C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AA00FECE-6CBA-325F-CE92-3001486DEAA9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0C579BF5-3956-FCC0-C630-A202DC9986CF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BE4F493-D5E5-94CD-141E-B62A7AFB7364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243BA382-E792-445A-3532-9B92B7BA605E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82BECD4-903B-1BEA-99B6-0856A74DFF6A}"/>
              </a:ext>
            </a:extLst>
          </p:cNvPr>
          <p:cNvGrpSpPr/>
          <p:nvPr userDrawn="1"/>
        </p:nvGrpSpPr>
        <p:grpSpPr>
          <a:xfrm>
            <a:off x="4574078" y="2671684"/>
            <a:ext cx="3035751" cy="4085166"/>
            <a:chOff x="453600" y="1975769"/>
            <a:chExt cx="3035751" cy="408516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101A0FDC-6DA2-F822-82C0-248F14492B2A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8570C6FE-D4A3-8BA5-9268-1414569775C5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513C5CAC-CFA0-BA14-D79F-195F25527F66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E9D8B78D-BE77-EEFA-8195-FD1F19F3A84E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EF3A3F80-3D24-7641-92EA-261D4880DA4E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37BE035-6A77-239D-AFA9-27D17A636E64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5D42CE29-ADDA-C510-3F54-1B8F2FAA565D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1A8AF44-4AA3-9F5E-420C-84D24808BB35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8D409F57-AF45-BE58-6EED-922F35CB3D38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1B36455B-00C7-AF77-1375-A2400B167747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81B00CB-8915-9D18-A942-9BBEBB5E1355}"/>
              </a:ext>
            </a:extLst>
          </p:cNvPr>
          <p:cNvGrpSpPr/>
          <p:nvPr userDrawn="1"/>
        </p:nvGrpSpPr>
        <p:grpSpPr>
          <a:xfrm>
            <a:off x="6597086" y="2671684"/>
            <a:ext cx="3035751" cy="4085166"/>
            <a:chOff x="453600" y="1975769"/>
            <a:chExt cx="3035751" cy="4085166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97050DC-3032-47CD-BEA3-B8E3EEA36700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2735D1BC-6F0F-C5CF-4171-0069A21647A5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107F18B1-4D4E-45CB-D9AF-3B03DB9F4EF3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E45F0179-255B-7BB7-68D5-641087A550EB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A0473382-3F99-79AA-F6CF-1F2A35C64F7C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F7DCC72E-8AE6-E5EF-8141-47B7B6EEEC10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0A8D4EFB-5C0C-2CD4-31E5-FA22865E837A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752BA792-0F2B-9356-2649-BBAF753A2041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9A9F9BD9-0204-A635-D450-2958673BAE46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AD06D6C1-EE20-4727-9B63-C915388F0773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8CBCD4E-47CE-BBA6-47E8-2CCA3710254A}"/>
              </a:ext>
            </a:extLst>
          </p:cNvPr>
          <p:cNvGrpSpPr/>
          <p:nvPr userDrawn="1"/>
        </p:nvGrpSpPr>
        <p:grpSpPr>
          <a:xfrm>
            <a:off x="8628188" y="2671684"/>
            <a:ext cx="3035751" cy="4085166"/>
            <a:chOff x="453600" y="1975769"/>
            <a:chExt cx="3035751" cy="4085166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0E4194A-59F5-5FDC-FA19-8C1136767B5C}"/>
                </a:ext>
              </a:extLst>
            </p:cNvPr>
            <p:cNvGrpSpPr/>
            <p:nvPr userDrawn="1"/>
          </p:nvGrpSpPr>
          <p:grpSpPr>
            <a:xfrm>
              <a:off x="453600" y="1975769"/>
              <a:ext cx="2023834" cy="2338604"/>
              <a:chOff x="453600" y="1975769"/>
              <a:chExt cx="2023834" cy="2338604"/>
            </a:xfrm>
          </p:grpSpPr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E07C0CAF-65F0-54FC-73E8-960CD0047E79}"/>
                  </a:ext>
                </a:extLst>
              </p:cNvPr>
              <p:cNvSpPr/>
              <p:nvPr/>
            </p:nvSpPr>
            <p:spPr>
              <a:xfrm>
                <a:off x="453600" y="1975769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B1D80526-0660-58B2-851D-5468299BF725}"/>
                  </a:ext>
                </a:extLst>
              </p:cNvPr>
              <p:cNvSpPr/>
              <p:nvPr/>
            </p:nvSpPr>
            <p:spPr>
              <a:xfrm>
                <a:off x="491275" y="2052639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07426E50-C765-896C-8F7D-A71ABDEE1434}"/>
                  </a:ext>
                </a:extLst>
              </p:cNvPr>
              <p:cNvSpPr/>
              <p:nvPr/>
            </p:nvSpPr>
            <p:spPr>
              <a:xfrm>
                <a:off x="1502129" y="2052639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6BB0DC56-43E1-4478-F4C1-AF74D3AC0525}"/>
                  </a:ext>
                </a:extLst>
              </p:cNvPr>
              <p:cNvSpPr/>
              <p:nvPr/>
            </p:nvSpPr>
            <p:spPr>
              <a:xfrm>
                <a:off x="551738" y="3188671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1B54305E-6A7D-0F35-0707-DF65336D3E57}"/>
                </a:ext>
              </a:extLst>
            </p:cNvPr>
            <p:cNvGrpSpPr/>
            <p:nvPr userDrawn="1"/>
          </p:nvGrpSpPr>
          <p:grpSpPr>
            <a:xfrm>
              <a:off x="1465517" y="3722331"/>
              <a:ext cx="2023834" cy="2338604"/>
              <a:chOff x="1465517" y="3722331"/>
              <a:chExt cx="2023834" cy="2338604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5F9BB29D-1AD8-F8E0-4CF9-6CB67B2DB199}"/>
                  </a:ext>
                </a:extLst>
              </p:cNvPr>
              <p:cNvSpPr/>
              <p:nvPr/>
            </p:nvSpPr>
            <p:spPr>
              <a:xfrm>
                <a:off x="1465517" y="3722331"/>
                <a:ext cx="2023834" cy="23386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62" h="7698">
                    <a:moveTo>
                      <a:pt x="3334" y="0"/>
                    </a:moveTo>
                    <a:lnTo>
                      <a:pt x="0" y="1928"/>
                    </a:lnTo>
                    <a:lnTo>
                      <a:pt x="0" y="5777"/>
                    </a:lnTo>
                    <a:lnTo>
                      <a:pt x="3334" y="7698"/>
                    </a:lnTo>
                    <a:lnTo>
                      <a:pt x="6662" y="5777"/>
                    </a:lnTo>
                    <a:lnTo>
                      <a:pt x="6662" y="1928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30A42E1C-2403-C9A3-C0F9-CBF396537135}"/>
                  </a:ext>
                </a:extLst>
              </p:cNvPr>
              <p:cNvSpPr/>
              <p:nvPr/>
            </p:nvSpPr>
            <p:spPr>
              <a:xfrm>
                <a:off x="1503192" y="3799201"/>
                <a:ext cx="937630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7" h="5223">
                    <a:moveTo>
                      <a:pt x="2977" y="14"/>
                    </a:moveTo>
                    <a:lnTo>
                      <a:pt x="1736" y="728"/>
                    </a:lnTo>
                    <a:lnTo>
                      <a:pt x="1736" y="728"/>
                    </a:lnTo>
                    <a:lnTo>
                      <a:pt x="1694" y="762"/>
                    </a:lnTo>
                    <a:lnTo>
                      <a:pt x="1666" y="804"/>
                    </a:lnTo>
                    <a:lnTo>
                      <a:pt x="1646" y="851"/>
                    </a:lnTo>
                    <a:lnTo>
                      <a:pt x="1639" y="899"/>
                    </a:lnTo>
                    <a:lnTo>
                      <a:pt x="1639" y="1976"/>
                    </a:lnTo>
                    <a:lnTo>
                      <a:pt x="1639" y="1976"/>
                    </a:lnTo>
                    <a:lnTo>
                      <a:pt x="1632" y="2025"/>
                    </a:lnTo>
                    <a:lnTo>
                      <a:pt x="1612" y="2073"/>
                    </a:lnTo>
                    <a:lnTo>
                      <a:pt x="1578" y="2114"/>
                    </a:lnTo>
                    <a:lnTo>
                      <a:pt x="1544" y="2148"/>
                    </a:lnTo>
                    <a:lnTo>
                      <a:pt x="1544" y="2148"/>
                    </a:lnTo>
                    <a:lnTo>
                      <a:pt x="1523" y="2155"/>
                    </a:lnTo>
                    <a:lnTo>
                      <a:pt x="1502" y="2162"/>
                    </a:lnTo>
                    <a:lnTo>
                      <a:pt x="1488" y="2162"/>
                    </a:lnTo>
                    <a:lnTo>
                      <a:pt x="1474" y="2155"/>
                    </a:lnTo>
                    <a:lnTo>
                      <a:pt x="1461" y="2148"/>
                    </a:lnTo>
                    <a:lnTo>
                      <a:pt x="1447" y="2127"/>
                    </a:lnTo>
                    <a:lnTo>
                      <a:pt x="1447" y="2114"/>
                    </a:lnTo>
                    <a:lnTo>
                      <a:pt x="1440" y="2093"/>
                    </a:lnTo>
                    <a:lnTo>
                      <a:pt x="1440" y="1016"/>
                    </a:lnTo>
                    <a:lnTo>
                      <a:pt x="1440" y="1016"/>
                    </a:lnTo>
                    <a:lnTo>
                      <a:pt x="1440" y="996"/>
                    </a:lnTo>
                    <a:lnTo>
                      <a:pt x="1434" y="975"/>
                    </a:lnTo>
                    <a:lnTo>
                      <a:pt x="1420" y="961"/>
                    </a:lnTo>
                    <a:lnTo>
                      <a:pt x="1413" y="947"/>
                    </a:lnTo>
                    <a:lnTo>
                      <a:pt x="1393" y="947"/>
                    </a:lnTo>
                    <a:lnTo>
                      <a:pt x="1379" y="947"/>
                    </a:lnTo>
                    <a:lnTo>
                      <a:pt x="1358" y="947"/>
                    </a:lnTo>
                    <a:lnTo>
                      <a:pt x="1337" y="961"/>
                    </a:lnTo>
                    <a:lnTo>
                      <a:pt x="95" y="1675"/>
                    </a:lnTo>
                    <a:lnTo>
                      <a:pt x="95" y="1675"/>
                    </a:lnTo>
                    <a:lnTo>
                      <a:pt x="61" y="1709"/>
                    </a:lnTo>
                    <a:lnTo>
                      <a:pt x="27" y="1750"/>
                    </a:lnTo>
                    <a:lnTo>
                      <a:pt x="7" y="1798"/>
                    </a:lnTo>
                    <a:lnTo>
                      <a:pt x="0" y="1847"/>
                    </a:lnTo>
                    <a:lnTo>
                      <a:pt x="7" y="3274"/>
                    </a:lnTo>
                    <a:lnTo>
                      <a:pt x="7" y="3274"/>
                    </a:lnTo>
                    <a:lnTo>
                      <a:pt x="7" y="3294"/>
                    </a:lnTo>
                    <a:lnTo>
                      <a:pt x="13" y="3315"/>
                    </a:lnTo>
                    <a:lnTo>
                      <a:pt x="20" y="3328"/>
                    </a:lnTo>
                    <a:lnTo>
                      <a:pt x="34" y="3335"/>
                    </a:lnTo>
                    <a:lnTo>
                      <a:pt x="48" y="3342"/>
                    </a:lnTo>
                    <a:lnTo>
                      <a:pt x="61" y="3342"/>
                    </a:lnTo>
                    <a:lnTo>
                      <a:pt x="82" y="3335"/>
                    </a:lnTo>
                    <a:lnTo>
                      <a:pt x="102" y="3328"/>
                    </a:lnTo>
                    <a:lnTo>
                      <a:pt x="939" y="2848"/>
                    </a:lnTo>
                    <a:lnTo>
                      <a:pt x="939" y="2848"/>
                    </a:lnTo>
                    <a:lnTo>
                      <a:pt x="960" y="2834"/>
                    </a:lnTo>
                    <a:lnTo>
                      <a:pt x="980" y="2834"/>
                    </a:lnTo>
                    <a:lnTo>
                      <a:pt x="994" y="2834"/>
                    </a:lnTo>
                    <a:lnTo>
                      <a:pt x="1008" y="2841"/>
                    </a:lnTo>
                    <a:lnTo>
                      <a:pt x="1022" y="2848"/>
                    </a:lnTo>
                    <a:lnTo>
                      <a:pt x="1036" y="2861"/>
                    </a:lnTo>
                    <a:lnTo>
                      <a:pt x="1036" y="2882"/>
                    </a:lnTo>
                    <a:lnTo>
                      <a:pt x="1043" y="2903"/>
                    </a:lnTo>
                    <a:lnTo>
                      <a:pt x="1043" y="2903"/>
                    </a:lnTo>
                    <a:lnTo>
                      <a:pt x="1036" y="2951"/>
                    </a:lnTo>
                    <a:lnTo>
                      <a:pt x="1008" y="2999"/>
                    </a:lnTo>
                    <a:lnTo>
                      <a:pt x="980" y="3040"/>
                    </a:lnTo>
                    <a:lnTo>
                      <a:pt x="939" y="3075"/>
                    </a:lnTo>
                    <a:lnTo>
                      <a:pt x="102" y="3555"/>
                    </a:lnTo>
                    <a:lnTo>
                      <a:pt x="102" y="3555"/>
                    </a:lnTo>
                    <a:lnTo>
                      <a:pt x="68" y="3589"/>
                    </a:lnTo>
                    <a:lnTo>
                      <a:pt x="34" y="3631"/>
                    </a:lnTo>
                    <a:lnTo>
                      <a:pt x="13" y="3678"/>
                    </a:lnTo>
                    <a:lnTo>
                      <a:pt x="7" y="3726"/>
                    </a:lnTo>
                    <a:lnTo>
                      <a:pt x="7" y="5153"/>
                    </a:lnTo>
                    <a:lnTo>
                      <a:pt x="7" y="5153"/>
                    </a:lnTo>
                    <a:lnTo>
                      <a:pt x="13" y="5174"/>
                    </a:lnTo>
                    <a:lnTo>
                      <a:pt x="20" y="5195"/>
                    </a:lnTo>
                    <a:lnTo>
                      <a:pt x="27" y="5209"/>
                    </a:lnTo>
                    <a:lnTo>
                      <a:pt x="41" y="5216"/>
                    </a:lnTo>
                    <a:lnTo>
                      <a:pt x="54" y="5223"/>
                    </a:lnTo>
                    <a:lnTo>
                      <a:pt x="68" y="5223"/>
                    </a:lnTo>
                    <a:lnTo>
                      <a:pt x="88" y="5223"/>
                    </a:lnTo>
                    <a:lnTo>
                      <a:pt x="109" y="5209"/>
                    </a:lnTo>
                    <a:lnTo>
                      <a:pt x="1351" y="4495"/>
                    </a:lnTo>
                    <a:lnTo>
                      <a:pt x="1351" y="4495"/>
                    </a:lnTo>
                    <a:lnTo>
                      <a:pt x="1386" y="4460"/>
                    </a:lnTo>
                    <a:lnTo>
                      <a:pt x="1420" y="4419"/>
                    </a:lnTo>
                    <a:lnTo>
                      <a:pt x="1440" y="4371"/>
                    </a:lnTo>
                    <a:lnTo>
                      <a:pt x="1447" y="4324"/>
                    </a:lnTo>
                    <a:lnTo>
                      <a:pt x="1447" y="3281"/>
                    </a:lnTo>
                    <a:lnTo>
                      <a:pt x="1447" y="3281"/>
                    </a:lnTo>
                    <a:lnTo>
                      <a:pt x="1454" y="3232"/>
                    </a:lnTo>
                    <a:lnTo>
                      <a:pt x="1474" y="3184"/>
                    </a:lnTo>
                    <a:lnTo>
                      <a:pt x="1509" y="3143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64" y="3102"/>
                    </a:lnTo>
                    <a:lnTo>
                      <a:pt x="1585" y="3095"/>
                    </a:lnTo>
                    <a:lnTo>
                      <a:pt x="1598" y="3095"/>
                    </a:lnTo>
                    <a:lnTo>
                      <a:pt x="1612" y="3102"/>
                    </a:lnTo>
                    <a:lnTo>
                      <a:pt x="1626" y="3116"/>
                    </a:lnTo>
                    <a:lnTo>
                      <a:pt x="1632" y="3130"/>
                    </a:lnTo>
                    <a:lnTo>
                      <a:pt x="1639" y="3143"/>
                    </a:lnTo>
                    <a:lnTo>
                      <a:pt x="1646" y="3170"/>
                    </a:lnTo>
                    <a:lnTo>
                      <a:pt x="1646" y="4207"/>
                    </a:lnTo>
                    <a:lnTo>
                      <a:pt x="1646" y="4207"/>
                    </a:lnTo>
                    <a:lnTo>
                      <a:pt x="1646" y="4234"/>
                    </a:lnTo>
                    <a:lnTo>
                      <a:pt x="1653" y="4248"/>
                    </a:lnTo>
                    <a:lnTo>
                      <a:pt x="1666" y="4261"/>
                    </a:lnTo>
                    <a:lnTo>
                      <a:pt x="1673" y="4275"/>
                    </a:lnTo>
                    <a:lnTo>
                      <a:pt x="1687" y="4275"/>
                    </a:lnTo>
                    <a:lnTo>
                      <a:pt x="1708" y="4282"/>
                    </a:lnTo>
                    <a:lnTo>
                      <a:pt x="1729" y="4275"/>
                    </a:lnTo>
                    <a:lnTo>
                      <a:pt x="1742" y="4268"/>
                    </a:lnTo>
                    <a:lnTo>
                      <a:pt x="2984" y="3548"/>
                    </a:lnTo>
                    <a:lnTo>
                      <a:pt x="2984" y="3548"/>
                    </a:lnTo>
                    <a:lnTo>
                      <a:pt x="3025" y="3520"/>
                    </a:lnTo>
                    <a:lnTo>
                      <a:pt x="3059" y="3473"/>
                    </a:lnTo>
                    <a:lnTo>
                      <a:pt x="3080" y="3425"/>
                    </a:lnTo>
                    <a:lnTo>
                      <a:pt x="3087" y="3376"/>
                    </a:lnTo>
                    <a:lnTo>
                      <a:pt x="3080" y="1949"/>
                    </a:lnTo>
                    <a:lnTo>
                      <a:pt x="3080" y="1949"/>
                    </a:lnTo>
                    <a:lnTo>
                      <a:pt x="3080" y="1929"/>
                    </a:lnTo>
                    <a:lnTo>
                      <a:pt x="3073" y="1908"/>
                    </a:lnTo>
                    <a:lnTo>
                      <a:pt x="3066" y="1894"/>
                    </a:lnTo>
                    <a:lnTo>
                      <a:pt x="3052" y="1888"/>
                    </a:lnTo>
                    <a:lnTo>
                      <a:pt x="3039" y="1881"/>
                    </a:lnTo>
                    <a:lnTo>
                      <a:pt x="3018" y="1881"/>
                    </a:lnTo>
                    <a:lnTo>
                      <a:pt x="3005" y="1888"/>
                    </a:lnTo>
                    <a:lnTo>
                      <a:pt x="2984" y="1894"/>
                    </a:lnTo>
                    <a:lnTo>
                      <a:pt x="2147" y="2382"/>
                    </a:lnTo>
                    <a:lnTo>
                      <a:pt x="2147" y="2382"/>
                    </a:lnTo>
                    <a:lnTo>
                      <a:pt x="2126" y="2389"/>
                    </a:lnTo>
                    <a:lnTo>
                      <a:pt x="2106" y="2389"/>
                    </a:lnTo>
                    <a:lnTo>
                      <a:pt x="2092" y="2389"/>
                    </a:lnTo>
                    <a:lnTo>
                      <a:pt x="2072" y="2389"/>
                    </a:lnTo>
                    <a:lnTo>
                      <a:pt x="2065" y="2375"/>
                    </a:lnTo>
                    <a:lnTo>
                      <a:pt x="2051" y="2361"/>
                    </a:lnTo>
                    <a:lnTo>
                      <a:pt x="2044" y="2340"/>
                    </a:lnTo>
                    <a:lnTo>
                      <a:pt x="2044" y="2319"/>
                    </a:lnTo>
                    <a:lnTo>
                      <a:pt x="2044" y="2319"/>
                    </a:lnTo>
                    <a:lnTo>
                      <a:pt x="2051" y="2272"/>
                    </a:lnTo>
                    <a:lnTo>
                      <a:pt x="2072" y="2224"/>
                    </a:lnTo>
                    <a:lnTo>
                      <a:pt x="2106" y="2182"/>
                    </a:lnTo>
                    <a:lnTo>
                      <a:pt x="2147" y="2148"/>
                    </a:lnTo>
                    <a:lnTo>
                      <a:pt x="2984" y="1668"/>
                    </a:lnTo>
                    <a:lnTo>
                      <a:pt x="2984" y="1668"/>
                    </a:lnTo>
                    <a:lnTo>
                      <a:pt x="3018" y="1633"/>
                    </a:lnTo>
                    <a:lnTo>
                      <a:pt x="3052" y="1592"/>
                    </a:lnTo>
                    <a:lnTo>
                      <a:pt x="3073" y="1544"/>
                    </a:lnTo>
                    <a:lnTo>
                      <a:pt x="3080" y="1497"/>
                    </a:lnTo>
                    <a:lnTo>
                      <a:pt x="3073" y="69"/>
                    </a:lnTo>
                    <a:lnTo>
                      <a:pt x="3073" y="69"/>
                    </a:lnTo>
                    <a:lnTo>
                      <a:pt x="3073" y="48"/>
                    </a:lnTo>
                    <a:lnTo>
                      <a:pt x="3066" y="28"/>
                    </a:lnTo>
                    <a:lnTo>
                      <a:pt x="3059" y="14"/>
                    </a:lnTo>
                    <a:lnTo>
                      <a:pt x="3046" y="7"/>
                    </a:lnTo>
                    <a:lnTo>
                      <a:pt x="3032" y="0"/>
                    </a:lnTo>
                    <a:lnTo>
                      <a:pt x="3018" y="0"/>
                    </a:lnTo>
                    <a:lnTo>
                      <a:pt x="2998" y="0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2605ECD5-84F8-80A4-C169-7BEF425BE07B}"/>
                  </a:ext>
                </a:extLst>
              </p:cNvPr>
              <p:cNvSpPr/>
              <p:nvPr/>
            </p:nvSpPr>
            <p:spPr>
              <a:xfrm>
                <a:off x="2514046" y="3799201"/>
                <a:ext cx="937933" cy="15866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88" h="5223">
                    <a:moveTo>
                      <a:pt x="2991" y="1675"/>
                    </a:moveTo>
                    <a:lnTo>
                      <a:pt x="1750" y="961"/>
                    </a:lnTo>
                    <a:lnTo>
                      <a:pt x="1750" y="961"/>
                    </a:lnTo>
                    <a:lnTo>
                      <a:pt x="1729" y="947"/>
                    </a:lnTo>
                    <a:lnTo>
                      <a:pt x="1709" y="947"/>
                    </a:lnTo>
                    <a:lnTo>
                      <a:pt x="1695" y="947"/>
                    </a:lnTo>
                    <a:lnTo>
                      <a:pt x="1681" y="947"/>
                    </a:lnTo>
                    <a:lnTo>
                      <a:pt x="1667" y="961"/>
                    </a:lnTo>
                    <a:lnTo>
                      <a:pt x="1660" y="975"/>
                    </a:lnTo>
                    <a:lnTo>
                      <a:pt x="1653" y="996"/>
                    </a:lnTo>
                    <a:lnTo>
                      <a:pt x="1646" y="1016"/>
                    </a:lnTo>
                    <a:lnTo>
                      <a:pt x="1646" y="2093"/>
                    </a:lnTo>
                    <a:lnTo>
                      <a:pt x="1646" y="2093"/>
                    </a:lnTo>
                    <a:lnTo>
                      <a:pt x="1646" y="2114"/>
                    </a:lnTo>
                    <a:lnTo>
                      <a:pt x="1640" y="2127"/>
                    </a:lnTo>
                    <a:lnTo>
                      <a:pt x="1626" y="2148"/>
                    </a:lnTo>
                    <a:lnTo>
                      <a:pt x="1619" y="2155"/>
                    </a:lnTo>
                    <a:lnTo>
                      <a:pt x="1606" y="2162"/>
                    </a:lnTo>
                    <a:lnTo>
                      <a:pt x="1585" y="2162"/>
                    </a:lnTo>
                    <a:lnTo>
                      <a:pt x="1565" y="2155"/>
                    </a:lnTo>
                    <a:lnTo>
                      <a:pt x="1551" y="2148"/>
                    </a:lnTo>
                    <a:lnTo>
                      <a:pt x="1551" y="2148"/>
                    </a:lnTo>
                    <a:lnTo>
                      <a:pt x="1510" y="2114"/>
                    </a:lnTo>
                    <a:lnTo>
                      <a:pt x="1475" y="2073"/>
                    </a:lnTo>
                    <a:lnTo>
                      <a:pt x="1454" y="2025"/>
                    </a:lnTo>
                    <a:lnTo>
                      <a:pt x="1448" y="1976"/>
                    </a:lnTo>
                    <a:lnTo>
                      <a:pt x="1454" y="899"/>
                    </a:lnTo>
                    <a:lnTo>
                      <a:pt x="1454" y="899"/>
                    </a:lnTo>
                    <a:lnTo>
                      <a:pt x="1441" y="851"/>
                    </a:lnTo>
                    <a:lnTo>
                      <a:pt x="1420" y="804"/>
                    </a:lnTo>
                    <a:lnTo>
                      <a:pt x="1393" y="762"/>
                    </a:lnTo>
                    <a:lnTo>
                      <a:pt x="1352" y="728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89" y="0"/>
                    </a:lnTo>
                    <a:lnTo>
                      <a:pt x="75" y="0"/>
                    </a:lnTo>
                    <a:lnTo>
                      <a:pt x="55" y="0"/>
                    </a:lnTo>
                    <a:lnTo>
                      <a:pt x="41" y="7"/>
                    </a:lnTo>
                    <a:lnTo>
                      <a:pt x="28" y="14"/>
                    </a:lnTo>
                    <a:lnTo>
                      <a:pt x="21" y="28"/>
                    </a:lnTo>
                    <a:lnTo>
                      <a:pt x="14" y="48"/>
                    </a:lnTo>
                    <a:lnTo>
                      <a:pt x="14" y="69"/>
                    </a:lnTo>
                    <a:lnTo>
                      <a:pt x="7" y="1497"/>
                    </a:lnTo>
                    <a:lnTo>
                      <a:pt x="7" y="1497"/>
                    </a:lnTo>
                    <a:lnTo>
                      <a:pt x="14" y="1544"/>
                    </a:lnTo>
                    <a:lnTo>
                      <a:pt x="34" y="1592"/>
                    </a:lnTo>
                    <a:lnTo>
                      <a:pt x="68" y="1633"/>
                    </a:lnTo>
                    <a:lnTo>
                      <a:pt x="110" y="1668"/>
                    </a:lnTo>
                    <a:lnTo>
                      <a:pt x="947" y="2148"/>
                    </a:lnTo>
                    <a:lnTo>
                      <a:pt x="947" y="2148"/>
                    </a:lnTo>
                    <a:lnTo>
                      <a:pt x="981" y="2182"/>
                    </a:lnTo>
                    <a:lnTo>
                      <a:pt x="1016" y="2224"/>
                    </a:lnTo>
                    <a:lnTo>
                      <a:pt x="1036" y="2272"/>
                    </a:lnTo>
                    <a:lnTo>
                      <a:pt x="1043" y="2319"/>
                    </a:lnTo>
                    <a:lnTo>
                      <a:pt x="1043" y="2319"/>
                    </a:lnTo>
                    <a:lnTo>
                      <a:pt x="1043" y="2340"/>
                    </a:lnTo>
                    <a:lnTo>
                      <a:pt x="1036" y="2361"/>
                    </a:lnTo>
                    <a:lnTo>
                      <a:pt x="1030" y="2375"/>
                    </a:lnTo>
                    <a:lnTo>
                      <a:pt x="1016" y="2389"/>
                    </a:lnTo>
                    <a:lnTo>
                      <a:pt x="1002" y="2389"/>
                    </a:lnTo>
                    <a:lnTo>
                      <a:pt x="981" y="2389"/>
                    </a:lnTo>
                    <a:lnTo>
                      <a:pt x="967" y="2389"/>
                    </a:lnTo>
                    <a:lnTo>
                      <a:pt x="947" y="2382"/>
                    </a:lnTo>
                    <a:lnTo>
                      <a:pt x="103" y="1894"/>
                    </a:lnTo>
                    <a:lnTo>
                      <a:pt x="103" y="1894"/>
                    </a:lnTo>
                    <a:lnTo>
                      <a:pt x="89" y="1888"/>
                    </a:lnTo>
                    <a:lnTo>
                      <a:pt x="68" y="1881"/>
                    </a:lnTo>
                    <a:lnTo>
                      <a:pt x="48" y="1881"/>
                    </a:lnTo>
                    <a:lnTo>
                      <a:pt x="34" y="1888"/>
                    </a:lnTo>
                    <a:lnTo>
                      <a:pt x="21" y="1894"/>
                    </a:lnTo>
                    <a:lnTo>
                      <a:pt x="14" y="1908"/>
                    </a:lnTo>
                    <a:lnTo>
                      <a:pt x="7" y="1929"/>
                    </a:lnTo>
                    <a:lnTo>
                      <a:pt x="7" y="1949"/>
                    </a:lnTo>
                    <a:lnTo>
                      <a:pt x="0" y="3376"/>
                    </a:lnTo>
                    <a:lnTo>
                      <a:pt x="0" y="3376"/>
                    </a:lnTo>
                    <a:lnTo>
                      <a:pt x="14" y="3425"/>
                    </a:lnTo>
                    <a:lnTo>
                      <a:pt x="34" y="3473"/>
                    </a:lnTo>
                    <a:lnTo>
                      <a:pt x="62" y="3520"/>
                    </a:lnTo>
                    <a:lnTo>
                      <a:pt x="103" y="3548"/>
                    </a:lnTo>
                    <a:lnTo>
                      <a:pt x="1345" y="4268"/>
                    </a:lnTo>
                    <a:lnTo>
                      <a:pt x="1345" y="4268"/>
                    </a:lnTo>
                    <a:lnTo>
                      <a:pt x="1366" y="4275"/>
                    </a:lnTo>
                    <a:lnTo>
                      <a:pt x="1379" y="4282"/>
                    </a:lnTo>
                    <a:lnTo>
                      <a:pt x="1400" y="4275"/>
                    </a:lnTo>
                    <a:lnTo>
                      <a:pt x="1414" y="4275"/>
                    </a:lnTo>
                    <a:lnTo>
                      <a:pt x="1427" y="4261"/>
                    </a:lnTo>
                    <a:lnTo>
                      <a:pt x="1434" y="4248"/>
                    </a:lnTo>
                    <a:lnTo>
                      <a:pt x="1441" y="4234"/>
                    </a:lnTo>
                    <a:lnTo>
                      <a:pt x="1441" y="4207"/>
                    </a:lnTo>
                    <a:lnTo>
                      <a:pt x="1448" y="3170"/>
                    </a:lnTo>
                    <a:lnTo>
                      <a:pt x="1448" y="3170"/>
                    </a:lnTo>
                    <a:lnTo>
                      <a:pt x="1448" y="3143"/>
                    </a:lnTo>
                    <a:lnTo>
                      <a:pt x="1454" y="3130"/>
                    </a:lnTo>
                    <a:lnTo>
                      <a:pt x="1461" y="3116"/>
                    </a:lnTo>
                    <a:lnTo>
                      <a:pt x="1475" y="3102"/>
                    </a:lnTo>
                    <a:lnTo>
                      <a:pt x="1489" y="3095"/>
                    </a:lnTo>
                    <a:lnTo>
                      <a:pt x="1510" y="3095"/>
                    </a:lnTo>
                    <a:lnTo>
                      <a:pt x="1524" y="3102"/>
                    </a:lnTo>
                    <a:lnTo>
                      <a:pt x="1544" y="3109"/>
                    </a:lnTo>
                    <a:lnTo>
                      <a:pt x="1544" y="3109"/>
                    </a:lnTo>
                    <a:lnTo>
                      <a:pt x="1585" y="3143"/>
                    </a:lnTo>
                    <a:lnTo>
                      <a:pt x="1612" y="3184"/>
                    </a:lnTo>
                    <a:lnTo>
                      <a:pt x="1633" y="3232"/>
                    </a:lnTo>
                    <a:lnTo>
                      <a:pt x="1640" y="3281"/>
                    </a:lnTo>
                    <a:lnTo>
                      <a:pt x="1640" y="4324"/>
                    </a:lnTo>
                    <a:lnTo>
                      <a:pt x="1640" y="4324"/>
                    </a:lnTo>
                    <a:lnTo>
                      <a:pt x="1646" y="4371"/>
                    </a:lnTo>
                    <a:lnTo>
                      <a:pt x="1667" y="4419"/>
                    </a:lnTo>
                    <a:lnTo>
                      <a:pt x="1702" y="4460"/>
                    </a:lnTo>
                    <a:lnTo>
                      <a:pt x="1736" y="4495"/>
                    </a:lnTo>
                    <a:lnTo>
                      <a:pt x="2978" y="5209"/>
                    </a:lnTo>
                    <a:lnTo>
                      <a:pt x="2978" y="5209"/>
                    </a:lnTo>
                    <a:lnTo>
                      <a:pt x="2998" y="5223"/>
                    </a:lnTo>
                    <a:lnTo>
                      <a:pt x="3019" y="5223"/>
                    </a:lnTo>
                    <a:lnTo>
                      <a:pt x="3032" y="5223"/>
                    </a:lnTo>
                    <a:lnTo>
                      <a:pt x="3053" y="5216"/>
                    </a:lnTo>
                    <a:lnTo>
                      <a:pt x="3060" y="5209"/>
                    </a:lnTo>
                    <a:lnTo>
                      <a:pt x="3074" y="5195"/>
                    </a:lnTo>
                    <a:lnTo>
                      <a:pt x="3081" y="5174"/>
                    </a:lnTo>
                    <a:lnTo>
                      <a:pt x="3081" y="5153"/>
                    </a:lnTo>
                    <a:lnTo>
                      <a:pt x="3081" y="3726"/>
                    </a:lnTo>
                    <a:lnTo>
                      <a:pt x="3081" y="3726"/>
                    </a:lnTo>
                    <a:lnTo>
                      <a:pt x="3074" y="3678"/>
                    </a:lnTo>
                    <a:lnTo>
                      <a:pt x="3053" y="3631"/>
                    </a:lnTo>
                    <a:lnTo>
                      <a:pt x="3026" y="3589"/>
                    </a:lnTo>
                    <a:lnTo>
                      <a:pt x="2985" y="3555"/>
                    </a:lnTo>
                    <a:lnTo>
                      <a:pt x="2147" y="3075"/>
                    </a:lnTo>
                    <a:lnTo>
                      <a:pt x="2147" y="3075"/>
                    </a:lnTo>
                    <a:lnTo>
                      <a:pt x="2107" y="3040"/>
                    </a:lnTo>
                    <a:lnTo>
                      <a:pt x="2079" y="2999"/>
                    </a:lnTo>
                    <a:lnTo>
                      <a:pt x="2059" y="2951"/>
                    </a:lnTo>
                    <a:lnTo>
                      <a:pt x="2052" y="2903"/>
                    </a:lnTo>
                    <a:lnTo>
                      <a:pt x="2052" y="2903"/>
                    </a:lnTo>
                    <a:lnTo>
                      <a:pt x="2052" y="2882"/>
                    </a:lnTo>
                    <a:lnTo>
                      <a:pt x="2059" y="2861"/>
                    </a:lnTo>
                    <a:lnTo>
                      <a:pt x="2066" y="2848"/>
                    </a:lnTo>
                    <a:lnTo>
                      <a:pt x="2079" y="2841"/>
                    </a:lnTo>
                    <a:lnTo>
                      <a:pt x="2093" y="2834"/>
                    </a:lnTo>
                    <a:lnTo>
                      <a:pt x="2107" y="2834"/>
                    </a:lnTo>
                    <a:lnTo>
                      <a:pt x="2127" y="2834"/>
                    </a:lnTo>
                    <a:lnTo>
                      <a:pt x="2147" y="2848"/>
                    </a:lnTo>
                    <a:lnTo>
                      <a:pt x="2985" y="3328"/>
                    </a:lnTo>
                    <a:lnTo>
                      <a:pt x="2985" y="3328"/>
                    </a:lnTo>
                    <a:lnTo>
                      <a:pt x="3005" y="3335"/>
                    </a:lnTo>
                    <a:lnTo>
                      <a:pt x="3026" y="3342"/>
                    </a:lnTo>
                    <a:lnTo>
                      <a:pt x="3039" y="3342"/>
                    </a:lnTo>
                    <a:lnTo>
                      <a:pt x="3053" y="3335"/>
                    </a:lnTo>
                    <a:lnTo>
                      <a:pt x="3067" y="3328"/>
                    </a:lnTo>
                    <a:lnTo>
                      <a:pt x="3081" y="3315"/>
                    </a:lnTo>
                    <a:lnTo>
                      <a:pt x="3081" y="3294"/>
                    </a:lnTo>
                    <a:lnTo>
                      <a:pt x="3088" y="3274"/>
                    </a:lnTo>
                    <a:lnTo>
                      <a:pt x="3088" y="1847"/>
                    </a:lnTo>
                    <a:lnTo>
                      <a:pt x="3088" y="1847"/>
                    </a:lnTo>
                    <a:lnTo>
                      <a:pt x="3081" y="1798"/>
                    </a:lnTo>
                    <a:lnTo>
                      <a:pt x="3060" y="1750"/>
                    </a:lnTo>
                    <a:lnTo>
                      <a:pt x="3026" y="1709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527BC8BA-68BB-F853-7351-5E630CCC0D71}"/>
                  </a:ext>
                </a:extLst>
              </p:cNvPr>
              <p:cNvSpPr/>
              <p:nvPr/>
            </p:nvSpPr>
            <p:spPr>
              <a:xfrm>
                <a:off x="1563655" y="4935234"/>
                <a:ext cx="1827557" cy="106098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16" h="3493">
                    <a:moveTo>
                      <a:pt x="5975" y="1688"/>
                    </a:moveTo>
                    <a:lnTo>
                      <a:pt x="4734" y="975"/>
                    </a:lnTo>
                    <a:lnTo>
                      <a:pt x="4734" y="975"/>
                    </a:lnTo>
                    <a:lnTo>
                      <a:pt x="4693" y="954"/>
                    </a:lnTo>
                    <a:lnTo>
                      <a:pt x="4638" y="947"/>
                    </a:lnTo>
                    <a:lnTo>
                      <a:pt x="4582" y="954"/>
                    </a:lnTo>
                    <a:lnTo>
                      <a:pt x="4542" y="975"/>
                    </a:lnTo>
                    <a:lnTo>
                      <a:pt x="3609" y="1517"/>
                    </a:lnTo>
                    <a:lnTo>
                      <a:pt x="3609" y="1517"/>
                    </a:lnTo>
                    <a:lnTo>
                      <a:pt x="3560" y="1530"/>
                    </a:lnTo>
                    <a:lnTo>
                      <a:pt x="3505" y="1537"/>
                    </a:lnTo>
                    <a:lnTo>
                      <a:pt x="3458" y="1530"/>
                    </a:lnTo>
                    <a:lnTo>
                      <a:pt x="3409" y="1517"/>
                    </a:lnTo>
                    <a:lnTo>
                      <a:pt x="3409" y="1517"/>
                    </a:lnTo>
                    <a:lnTo>
                      <a:pt x="3388" y="1503"/>
                    </a:lnTo>
                    <a:lnTo>
                      <a:pt x="3382" y="1489"/>
                    </a:lnTo>
                    <a:lnTo>
                      <a:pt x="3368" y="1469"/>
                    </a:lnTo>
                    <a:lnTo>
                      <a:pt x="3368" y="1455"/>
                    </a:lnTo>
                    <a:lnTo>
                      <a:pt x="3368" y="1441"/>
                    </a:lnTo>
                    <a:lnTo>
                      <a:pt x="3382" y="1427"/>
                    </a:lnTo>
                    <a:lnTo>
                      <a:pt x="3388" y="1413"/>
                    </a:lnTo>
                    <a:lnTo>
                      <a:pt x="3409" y="1400"/>
                    </a:lnTo>
                    <a:lnTo>
                      <a:pt x="4343" y="858"/>
                    </a:lnTo>
                    <a:lnTo>
                      <a:pt x="4343" y="858"/>
                    </a:lnTo>
                    <a:lnTo>
                      <a:pt x="4356" y="844"/>
                    </a:lnTo>
                    <a:lnTo>
                      <a:pt x="4370" y="830"/>
                    </a:lnTo>
                    <a:lnTo>
                      <a:pt x="4377" y="817"/>
                    </a:lnTo>
                    <a:lnTo>
                      <a:pt x="4384" y="803"/>
                    </a:lnTo>
                    <a:lnTo>
                      <a:pt x="4377" y="783"/>
                    </a:lnTo>
                    <a:lnTo>
                      <a:pt x="4370" y="769"/>
                    </a:lnTo>
                    <a:lnTo>
                      <a:pt x="4356" y="755"/>
                    </a:lnTo>
                    <a:lnTo>
                      <a:pt x="4343" y="741"/>
                    </a:lnTo>
                    <a:lnTo>
                      <a:pt x="3101" y="27"/>
                    </a:lnTo>
                    <a:lnTo>
                      <a:pt x="3101" y="27"/>
                    </a:lnTo>
                    <a:lnTo>
                      <a:pt x="3052" y="7"/>
                    </a:lnTo>
                    <a:lnTo>
                      <a:pt x="2998" y="0"/>
                    </a:lnTo>
                    <a:lnTo>
                      <a:pt x="2950" y="7"/>
                    </a:lnTo>
                    <a:lnTo>
                      <a:pt x="2902" y="27"/>
                    </a:lnTo>
                    <a:lnTo>
                      <a:pt x="1667" y="741"/>
                    </a:lnTo>
                    <a:lnTo>
                      <a:pt x="1667" y="741"/>
                    </a:lnTo>
                    <a:lnTo>
                      <a:pt x="1646" y="755"/>
                    </a:lnTo>
                    <a:lnTo>
                      <a:pt x="1639" y="769"/>
                    </a:lnTo>
                    <a:lnTo>
                      <a:pt x="1625" y="783"/>
                    </a:lnTo>
                    <a:lnTo>
                      <a:pt x="1625" y="803"/>
                    </a:lnTo>
                    <a:lnTo>
                      <a:pt x="1625" y="817"/>
                    </a:lnTo>
                    <a:lnTo>
                      <a:pt x="1639" y="830"/>
                    </a:lnTo>
                    <a:lnTo>
                      <a:pt x="1646" y="844"/>
                    </a:lnTo>
                    <a:lnTo>
                      <a:pt x="1667" y="858"/>
                    </a:lnTo>
                    <a:lnTo>
                      <a:pt x="2504" y="1345"/>
                    </a:lnTo>
                    <a:lnTo>
                      <a:pt x="2504" y="1345"/>
                    </a:lnTo>
                    <a:lnTo>
                      <a:pt x="2524" y="1352"/>
                    </a:lnTo>
                    <a:lnTo>
                      <a:pt x="2538" y="1366"/>
                    </a:lnTo>
                    <a:lnTo>
                      <a:pt x="2545" y="1386"/>
                    </a:lnTo>
                    <a:lnTo>
                      <a:pt x="2545" y="1400"/>
                    </a:lnTo>
                    <a:lnTo>
                      <a:pt x="2545" y="1413"/>
                    </a:lnTo>
                    <a:lnTo>
                      <a:pt x="2538" y="1427"/>
                    </a:lnTo>
                    <a:lnTo>
                      <a:pt x="2524" y="1441"/>
                    </a:lnTo>
                    <a:lnTo>
                      <a:pt x="2504" y="1455"/>
                    </a:lnTo>
                    <a:lnTo>
                      <a:pt x="2504" y="1455"/>
                    </a:lnTo>
                    <a:lnTo>
                      <a:pt x="2463" y="1476"/>
                    </a:lnTo>
                    <a:lnTo>
                      <a:pt x="2408" y="1483"/>
                    </a:lnTo>
                    <a:lnTo>
                      <a:pt x="2352" y="1476"/>
                    </a:lnTo>
                    <a:lnTo>
                      <a:pt x="2311" y="1455"/>
                    </a:lnTo>
                    <a:lnTo>
                      <a:pt x="1467" y="975"/>
                    </a:lnTo>
                    <a:lnTo>
                      <a:pt x="1467" y="975"/>
                    </a:lnTo>
                    <a:lnTo>
                      <a:pt x="1427" y="954"/>
                    </a:lnTo>
                    <a:lnTo>
                      <a:pt x="1372" y="947"/>
                    </a:lnTo>
                    <a:lnTo>
                      <a:pt x="1317" y="954"/>
                    </a:lnTo>
                    <a:lnTo>
                      <a:pt x="1275" y="975"/>
                    </a:lnTo>
                    <a:lnTo>
                      <a:pt x="41" y="1688"/>
                    </a:lnTo>
                    <a:lnTo>
                      <a:pt x="41" y="1688"/>
                    </a:lnTo>
                    <a:lnTo>
                      <a:pt x="20" y="1702"/>
                    </a:lnTo>
                    <a:lnTo>
                      <a:pt x="6" y="1715"/>
                    </a:lnTo>
                    <a:lnTo>
                      <a:pt x="0" y="1729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13" y="1777"/>
                    </a:lnTo>
                    <a:lnTo>
                      <a:pt x="20" y="1791"/>
                    </a:lnTo>
                    <a:lnTo>
                      <a:pt x="41" y="1805"/>
                    </a:lnTo>
                    <a:lnTo>
                      <a:pt x="1282" y="2519"/>
                    </a:lnTo>
                    <a:lnTo>
                      <a:pt x="1282" y="2519"/>
                    </a:lnTo>
                    <a:lnTo>
                      <a:pt x="1331" y="2539"/>
                    </a:lnTo>
                    <a:lnTo>
                      <a:pt x="1379" y="2546"/>
                    </a:lnTo>
                    <a:lnTo>
                      <a:pt x="1433" y="2539"/>
                    </a:lnTo>
                    <a:lnTo>
                      <a:pt x="1481" y="2519"/>
                    </a:lnTo>
                    <a:lnTo>
                      <a:pt x="2380" y="1997"/>
                    </a:lnTo>
                    <a:lnTo>
                      <a:pt x="2380" y="1997"/>
                    </a:lnTo>
                    <a:lnTo>
                      <a:pt x="2428" y="1976"/>
                    </a:lnTo>
                    <a:lnTo>
                      <a:pt x="2476" y="1976"/>
                    </a:lnTo>
                    <a:lnTo>
                      <a:pt x="2531" y="1976"/>
                    </a:lnTo>
                    <a:lnTo>
                      <a:pt x="2580" y="1997"/>
                    </a:lnTo>
                    <a:lnTo>
                      <a:pt x="2580" y="1997"/>
                    </a:lnTo>
                    <a:lnTo>
                      <a:pt x="2593" y="2011"/>
                    </a:lnTo>
                    <a:lnTo>
                      <a:pt x="2607" y="2025"/>
                    </a:lnTo>
                    <a:lnTo>
                      <a:pt x="2614" y="2038"/>
                    </a:lnTo>
                    <a:lnTo>
                      <a:pt x="2620" y="2052"/>
                    </a:lnTo>
                    <a:lnTo>
                      <a:pt x="2614" y="2072"/>
                    </a:lnTo>
                    <a:lnTo>
                      <a:pt x="2607" y="2086"/>
                    </a:lnTo>
                    <a:lnTo>
                      <a:pt x="2593" y="2100"/>
                    </a:lnTo>
                    <a:lnTo>
                      <a:pt x="2580" y="2113"/>
                    </a:lnTo>
                    <a:lnTo>
                      <a:pt x="1680" y="2635"/>
                    </a:lnTo>
                    <a:lnTo>
                      <a:pt x="1680" y="2635"/>
                    </a:lnTo>
                    <a:lnTo>
                      <a:pt x="1660" y="2648"/>
                    </a:lnTo>
                    <a:lnTo>
                      <a:pt x="1646" y="2662"/>
                    </a:lnTo>
                    <a:lnTo>
                      <a:pt x="1639" y="2676"/>
                    </a:lnTo>
                    <a:lnTo>
                      <a:pt x="1639" y="2690"/>
                    </a:lnTo>
                    <a:lnTo>
                      <a:pt x="1639" y="2711"/>
                    </a:lnTo>
                    <a:lnTo>
                      <a:pt x="1646" y="2724"/>
                    </a:lnTo>
                    <a:lnTo>
                      <a:pt x="1660" y="2738"/>
                    </a:lnTo>
                    <a:lnTo>
                      <a:pt x="1680" y="2752"/>
                    </a:lnTo>
                    <a:lnTo>
                      <a:pt x="2923" y="3465"/>
                    </a:lnTo>
                    <a:lnTo>
                      <a:pt x="2923" y="3465"/>
                    </a:lnTo>
                    <a:lnTo>
                      <a:pt x="2964" y="3486"/>
                    </a:lnTo>
                    <a:lnTo>
                      <a:pt x="3018" y="3493"/>
                    </a:lnTo>
                    <a:lnTo>
                      <a:pt x="3073" y="3486"/>
                    </a:lnTo>
                    <a:lnTo>
                      <a:pt x="3115" y="3465"/>
                    </a:lnTo>
                    <a:lnTo>
                      <a:pt x="4350" y="2752"/>
                    </a:lnTo>
                    <a:lnTo>
                      <a:pt x="4350" y="2752"/>
                    </a:lnTo>
                    <a:lnTo>
                      <a:pt x="4370" y="2738"/>
                    </a:lnTo>
                    <a:lnTo>
                      <a:pt x="4384" y="2724"/>
                    </a:lnTo>
                    <a:lnTo>
                      <a:pt x="4390" y="2711"/>
                    </a:lnTo>
                    <a:lnTo>
                      <a:pt x="4390" y="2690"/>
                    </a:lnTo>
                    <a:lnTo>
                      <a:pt x="4390" y="2676"/>
                    </a:lnTo>
                    <a:lnTo>
                      <a:pt x="4384" y="2662"/>
                    </a:lnTo>
                    <a:lnTo>
                      <a:pt x="4370" y="2648"/>
                    </a:lnTo>
                    <a:lnTo>
                      <a:pt x="4350" y="2635"/>
                    </a:lnTo>
                    <a:lnTo>
                      <a:pt x="3512" y="2148"/>
                    </a:lnTo>
                    <a:lnTo>
                      <a:pt x="3512" y="2148"/>
                    </a:lnTo>
                    <a:lnTo>
                      <a:pt x="3492" y="2141"/>
                    </a:lnTo>
                    <a:lnTo>
                      <a:pt x="3478" y="2127"/>
                    </a:lnTo>
                    <a:lnTo>
                      <a:pt x="3471" y="2106"/>
                    </a:lnTo>
                    <a:lnTo>
                      <a:pt x="3471" y="2093"/>
                    </a:lnTo>
                    <a:lnTo>
                      <a:pt x="3471" y="2079"/>
                    </a:lnTo>
                    <a:lnTo>
                      <a:pt x="3478" y="2065"/>
                    </a:lnTo>
                    <a:lnTo>
                      <a:pt x="3492" y="2052"/>
                    </a:lnTo>
                    <a:lnTo>
                      <a:pt x="3512" y="2038"/>
                    </a:lnTo>
                    <a:lnTo>
                      <a:pt x="3512" y="2038"/>
                    </a:lnTo>
                    <a:lnTo>
                      <a:pt x="3560" y="2018"/>
                    </a:lnTo>
                    <a:lnTo>
                      <a:pt x="3609" y="2011"/>
                    </a:lnTo>
                    <a:lnTo>
                      <a:pt x="3663" y="2018"/>
                    </a:lnTo>
                    <a:lnTo>
                      <a:pt x="3711" y="2038"/>
                    </a:lnTo>
                    <a:lnTo>
                      <a:pt x="4548" y="2519"/>
                    </a:lnTo>
                    <a:lnTo>
                      <a:pt x="4548" y="2519"/>
                    </a:lnTo>
                    <a:lnTo>
                      <a:pt x="4596" y="2539"/>
                    </a:lnTo>
                    <a:lnTo>
                      <a:pt x="4645" y="2546"/>
                    </a:lnTo>
                    <a:lnTo>
                      <a:pt x="4699" y="2539"/>
                    </a:lnTo>
                    <a:lnTo>
                      <a:pt x="4747" y="2519"/>
                    </a:lnTo>
                    <a:lnTo>
                      <a:pt x="5975" y="1805"/>
                    </a:lnTo>
                    <a:lnTo>
                      <a:pt x="5975" y="1805"/>
                    </a:lnTo>
                    <a:lnTo>
                      <a:pt x="5996" y="1791"/>
                    </a:lnTo>
                    <a:lnTo>
                      <a:pt x="6009" y="1777"/>
                    </a:lnTo>
                    <a:lnTo>
                      <a:pt x="6016" y="1763"/>
                    </a:lnTo>
                    <a:lnTo>
                      <a:pt x="6016" y="1750"/>
                    </a:lnTo>
                    <a:lnTo>
                      <a:pt x="6016" y="1729"/>
                    </a:lnTo>
                    <a:lnTo>
                      <a:pt x="6009" y="1715"/>
                    </a:lnTo>
                    <a:lnTo>
                      <a:pt x="5996" y="1702"/>
                    </a:lnTo>
                    <a:close/>
                  </a:path>
                </a:pathLst>
              </a:custGeom>
              <a:solidFill>
                <a:srgbClr val="EDEDED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GB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17F9607-5C3A-DEA2-FDD9-6BBC957E5B10}"/>
              </a:ext>
            </a:extLst>
          </p:cNvPr>
          <p:cNvGrpSpPr/>
          <p:nvPr userDrawn="1"/>
        </p:nvGrpSpPr>
        <p:grpSpPr>
          <a:xfrm>
            <a:off x="1539978" y="930579"/>
            <a:ext cx="2023834" cy="2338604"/>
            <a:chOff x="1465517" y="3722331"/>
            <a:chExt cx="2023834" cy="2338604"/>
          </a:xfrm>
        </p:grpSpPr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F8E95551-809E-1FE5-9B0C-CE4C53E0929F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E36C128A-C37C-0FB0-DF82-031B06083F63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175CB0EA-AC73-AC12-D774-496CA04A2DD9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6AA66990-268A-55F7-8A77-A7C079A374D6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E43DFCB5-2042-3553-82B2-EE1ACA996DDA}"/>
              </a:ext>
            </a:extLst>
          </p:cNvPr>
          <p:cNvGrpSpPr/>
          <p:nvPr userDrawn="1"/>
        </p:nvGrpSpPr>
        <p:grpSpPr>
          <a:xfrm>
            <a:off x="3562986" y="930579"/>
            <a:ext cx="2023834" cy="2338604"/>
            <a:chOff x="1465517" y="3722331"/>
            <a:chExt cx="2023834" cy="2338604"/>
          </a:xfrm>
        </p:grpSpPr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F73A6EFC-D6D2-3481-2CE0-5E7AA9DF6B82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E770F655-9EF9-8868-48F0-CB51E2600400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093383E9-5FDC-4A68-E5CA-4CEE5C40C621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16FE8FBF-225C-FE3C-F16B-057398D94FDA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682743D-D225-A1DC-E342-C6A42FC3121A}"/>
              </a:ext>
            </a:extLst>
          </p:cNvPr>
          <p:cNvGrpSpPr/>
          <p:nvPr userDrawn="1"/>
        </p:nvGrpSpPr>
        <p:grpSpPr>
          <a:xfrm>
            <a:off x="5585995" y="930579"/>
            <a:ext cx="2023834" cy="2338604"/>
            <a:chOff x="1465517" y="3722331"/>
            <a:chExt cx="2023834" cy="2338604"/>
          </a:xfrm>
        </p:grpSpPr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448024C6-38F9-F454-DAB0-E9B6BB48D614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606DD687-E28D-85C3-FF7F-B3786D7412D5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4EABBFD-BB9D-12D3-C774-A8C3D5E1DA39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3AF348A5-7131-53ED-049E-A617F8F2B40A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F670C43D-E8F7-E8FE-813F-51B7D16392DF}"/>
              </a:ext>
            </a:extLst>
          </p:cNvPr>
          <p:cNvGrpSpPr/>
          <p:nvPr userDrawn="1"/>
        </p:nvGrpSpPr>
        <p:grpSpPr>
          <a:xfrm>
            <a:off x="7609003" y="930579"/>
            <a:ext cx="2023834" cy="2338604"/>
            <a:chOff x="1465517" y="3722331"/>
            <a:chExt cx="2023834" cy="2338604"/>
          </a:xfrm>
        </p:grpSpPr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893DBB24-8331-CEC1-649C-30292192B656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BF250A7C-734F-A8A1-6FB2-C90D3DB929E2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91259801-EBE3-BC3D-79FF-71BC66408B34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5417FA5-327C-B62E-24A8-877679942208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F3A0793-D96F-E33A-C690-F2841DDD9C36}"/>
              </a:ext>
            </a:extLst>
          </p:cNvPr>
          <p:cNvGrpSpPr/>
          <p:nvPr userDrawn="1"/>
        </p:nvGrpSpPr>
        <p:grpSpPr>
          <a:xfrm>
            <a:off x="9640105" y="930579"/>
            <a:ext cx="2023834" cy="2338604"/>
            <a:chOff x="1465517" y="3722331"/>
            <a:chExt cx="2023834" cy="2338604"/>
          </a:xfrm>
        </p:grpSpPr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3CC5364A-244F-823F-7772-F2FDE9557C43}"/>
                </a:ext>
              </a:extLst>
            </p:cNvPr>
            <p:cNvSpPr/>
            <p:nvPr/>
          </p:nvSpPr>
          <p:spPr>
            <a:xfrm>
              <a:off x="1465517" y="3722331"/>
              <a:ext cx="2023834" cy="23386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62" h="7698">
                  <a:moveTo>
                    <a:pt x="3334" y="0"/>
                  </a:moveTo>
                  <a:lnTo>
                    <a:pt x="0" y="1928"/>
                  </a:lnTo>
                  <a:lnTo>
                    <a:pt x="0" y="5777"/>
                  </a:lnTo>
                  <a:lnTo>
                    <a:pt x="3334" y="7698"/>
                  </a:lnTo>
                  <a:lnTo>
                    <a:pt x="6662" y="5777"/>
                  </a:lnTo>
                  <a:lnTo>
                    <a:pt x="6662" y="1928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662A5A56-A3D6-1BF9-1104-02945D247F59}"/>
                </a:ext>
              </a:extLst>
            </p:cNvPr>
            <p:cNvSpPr/>
            <p:nvPr/>
          </p:nvSpPr>
          <p:spPr>
            <a:xfrm>
              <a:off x="1503192" y="3799201"/>
              <a:ext cx="937630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7" h="5223">
                  <a:moveTo>
                    <a:pt x="2977" y="14"/>
                  </a:moveTo>
                  <a:lnTo>
                    <a:pt x="1736" y="728"/>
                  </a:lnTo>
                  <a:lnTo>
                    <a:pt x="1736" y="728"/>
                  </a:lnTo>
                  <a:lnTo>
                    <a:pt x="1694" y="762"/>
                  </a:lnTo>
                  <a:lnTo>
                    <a:pt x="1666" y="804"/>
                  </a:lnTo>
                  <a:lnTo>
                    <a:pt x="1646" y="851"/>
                  </a:lnTo>
                  <a:lnTo>
                    <a:pt x="1639" y="899"/>
                  </a:lnTo>
                  <a:lnTo>
                    <a:pt x="1639" y="1976"/>
                  </a:lnTo>
                  <a:lnTo>
                    <a:pt x="1639" y="1976"/>
                  </a:lnTo>
                  <a:lnTo>
                    <a:pt x="1632" y="2025"/>
                  </a:lnTo>
                  <a:lnTo>
                    <a:pt x="1612" y="2073"/>
                  </a:lnTo>
                  <a:lnTo>
                    <a:pt x="1578" y="2114"/>
                  </a:lnTo>
                  <a:lnTo>
                    <a:pt x="1544" y="2148"/>
                  </a:lnTo>
                  <a:lnTo>
                    <a:pt x="1544" y="2148"/>
                  </a:lnTo>
                  <a:lnTo>
                    <a:pt x="1523" y="2155"/>
                  </a:lnTo>
                  <a:lnTo>
                    <a:pt x="1502" y="2162"/>
                  </a:lnTo>
                  <a:lnTo>
                    <a:pt x="1488" y="2162"/>
                  </a:lnTo>
                  <a:lnTo>
                    <a:pt x="1474" y="2155"/>
                  </a:lnTo>
                  <a:lnTo>
                    <a:pt x="1461" y="2148"/>
                  </a:lnTo>
                  <a:lnTo>
                    <a:pt x="1447" y="2127"/>
                  </a:lnTo>
                  <a:lnTo>
                    <a:pt x="1447" y="2114"/>
                  </a:lnTo>
                  <a:lnTo>
                    <a:pt x="1440" y="2093"/>
                  </a:lnTo>
                  <a:lnTo>
                    <a:pt x="1440" y="1016"/>
                  </a:lnTo>
                  <a:lnTo>
                    <a:pt x="1440" y="1016"/>
                  </a:lnTo>
                  <a:lnTo>
                    <a:pt x="1440" y="996"/>
                  </a:lnTo>
                  <a:lnTo>
                    <a:pt x="1434" y="975"/>
                  </a:lnTo>
                  <a:lnTo>
                    <a:pt x="1420" y="961"/>
                  </a:lnTo>
                  <a:lnTo>
                    <a:pt x="1413" y="947"/>
                  </a:lnTo>
                  <a:lnTo>
                    <a:pt x="1393" y="947"/>
                  </a:lnTo>
                  <a:lnTo>
                    <a:pt x="1379" y="947"/>
                  </a:lnTo>
                  <a:lnTo>
                    <a:pt x="1358" y="947"/>
                  </a:lnTo>
                  <a:lnTo>
                    <a:pt x="1337" y="961"/>
                  </a:lnTo>
                  <a:lnTo>
                    <a:pt x="95" y="1675"/>
                  </a:lnTo>
                  <a:lnTo>
                    <a:pt x="95" y="1675"/>
                  </a:lnTo>
                  <a:lnTo>
                    <a:pt x="61" y="1709"/>
                  </a:lnTo>
                  <a:lnTo>
                    <a:pt x="27" y="1750"/>
                  </a:lnTo>
                  <a:lnTo>
                    <a:pt x="7" y="1798"/>
                  </a:lnTo>
                  <a:lnTo>
                    <a:pt x="0" y="1847"/>
                  </a:lnTo>
                  <a:lnTo>
                    <a:pt x="7" y="3274"/>
                  </a:lnTo>
                  <a:lnTo>
                    <a:pt x="7" y="3274"/>
                  </a:lnTo>
                  <a:lnTo>
                    <a:pt x="7" y="3294"/>
                  </a:lnTo>
                  <a:lnTo>
                    <a:pt x="13" y="3315"/>
                  </a:lnTo>
                  <a:lnTo>
                    <a:pt x="20" y="3328"/>
                  </a:lnTo>
                  <a:lnTo>
                    <a:pt x="34" y="3335"/>
                  </a:lnTo>
                  <a:lnTo>
                    <a:pt x="48" y="3342"/>
                  </a:lnTo>
                  <a:lnTo>
                    <a:pt x="61" y="3342"/>
                  </a:lnTo>
                  <a:lnTo>
                    <a:pt x="82" y="3335"/>
                  </a:lnTo>
                  <a:lnTo>
                    <a:pt x="102" y="3328"/>
                  </a:lnTo>
                  <a:lnTo>
                    <a:pt x="939" y="2848"/>
                  </a:lnTo>
                  <a:lnTo>
                    <a:pt x="939" y="2848"/>
                  </a:lnTo>
                  <a:lnTo>
                    <a:pt x="960" y="2834"/>
                  </a:lnTo>
                  <a:lnTo>
                    <a:pt x="980" y="2834"/>
                  </a:lnTo>
                  <a:lnTo>
                    <a:pt x="994" y="2834"/>
                  </a:lnTo>
                  <a:lnTo>
                    <a:pt x="1008" y="2841"/>
                  </a:lnTo>
                  <a:lnTo>
                    <a:pt x="1022" y="2848"/>
                  </a:lnTo>
                  <a:lnTo>
                    <a:pt x="1036" y="2861"/>
                  </a:lnTo>
                  <a:lnTo>
                    <a:pt x="1036" y="2882"/>
                  </a:lnTo>
                  <a:lnTo>
                    <a:pt x="1043" y="2903"/>
                  </a:lnTo>
                  <a:lnTo>
                    <a:pt x="1043" y="2903"/>
                  </a:lnTo>
                  <a:lnTo>
                    <a:pt x="1036" y="2951"/>
                  </a:lnTo>
                  <a:lnTo>
                    <a:pt x="1008" y="2999"/>
                  </a:lnTo>
                  <a:lnTo>
                    <a:pt x="980" y="3040"/>
                  </a:lnTo>
                  <a:lnTo>
                    <a:pt x="939" y="3075"/>
                  </a:lnTo>
                  <a:lnTo>
                    <a:pt x="102" y="3555"/>
                  </a:lnTo>
                  <a:lnTo>
                    <a:pt x="102" y="3555"/>
                  </a:lnTo>
                  <a:lnTo>
                    <a:pt x="68" y="3589"/>
                  </a:lnTo>
                  <a:lnTo>
                    <a:pt x="34" y="3631"/>
                  </a:lnTo>
                  <a:lnTo>
                    <a:pt x="13" y="3678"/>
                  </a:lnTo>
                  <a:lnTo>
                    <a:pt x="7" y="3726"/>
                  </a:lnTo>
                  <a:lnTo>
                    <a:pt x="7" y="5153"/>
                  </a:lnTo>
                  <a:lnTo>
                    <a:pt x="7" y="5153"/>
                  </a:lnTo>
                  <a:lnTo>
                    <a:pt x="13" y="5174"/>
                  </a:lnTo>
                  <a:lnTo>
                    <a:pt x="20" y="5195"/>
                  </a:lnTo>
                  <a:lnTo>
                    <a:pt x="27" y="5209"/>
                  </a:lnTo>
                  <a:lnTo>
                    <a:pt x="41" y="5216"/>
                  </a:lnTo>
                  <a:lnTo>
                    <a:pt x="54" y="5223"/>
                  </a:lnTo>
                  <a:lnTo>
                    <a:pt x="68" y="5223"/>
                  </a:lnTo>
                  <a:lnTo>
                    <a:pt x="88" y="5223"/>
                  </a:lnTo>
                  <a:lnTo>
                    <a:pt x="109" y="5209"/>
                  </a:lnTo>
                  <a:lnTo>
                    <a:pt x="1351" y="4495"/>
                  </a:lnTo>
                  <a:lnTo>
                    <a:pt x="1351" y="4495"/>
                  </a:lnTo>
                  <a:lnTo>
                    <a:pt x="1386" y="4460"/>
                  </a:lnTo>
                  <a:lnTo>
                    <a:pt x="1420" y="4419"/>
                  </a:lnTo>
                  <a:lnTo>
                    <a:pt x="1440" y="4371"/>
                  </a:lnTo>
                  <a:lnTo>
                    <a:pt x="1447" y="4324"/>
                  </a:lnTo>
                  <a:lnTo>
                    <a:pt x="1447" y="3281"/>
                  </a:lnTo>
                  <a:lnTo>
                    <a:pt x="1447" y="3281"/>
                  </a:lnTo>
                  <a:lnTo>
                    <a:pt x="1454" y="3232"/>
                  </a:lnTo>
                  <a:lnTo>
                    <a:pt x="1474" y="3184"/>
                  </a:lnTo>
                  <a:lnTo>
                    <a:pt x="1509" y="3143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64" y="3102"/>
                  </a:lnTo>
                  <a:lnTo>
                    <a:pt x="1585" y="3095"/>
                  </a:lnTo>
                  <a:lnTo>
                    <a:pt x="1598" y="3095"/>
                  </a:lnTo>
                  <a:lnTo>
                    <a:pt x="1612" y="3102"/>
                  </a:lnTo>
                  <a:lnTo>
                    <a:pt x="1626" y="3116"/>
                  </a:lnTo>
                  <a:lnTo>
                    <a:pt x="1632" y="3130"/>
                  </a:lnTo>
                  <a:lnTo>
                    <a:pt x="1639" y="3143"/>
                  </a:lnTo>
                  <a:lnTo>
                    <a:pt x="1646" y="3170"/>
                  </a:lnTo>
                  <a:lnTo>
                    <a:pt x="1646" y="4207"/>
                  </a:lnTo>
                  <a:lnTo>
                    <a:pt x="1646" y="4207"/>
                  </a:lnTo>
                  <a:lnTo>
                    <a:pt x="1646" y="4234"/>
                  </a:lnTo>
                  <a:lnTo>
                    <a:pt x="1653" y="4248"/>
                  </a:lnTo>
                  <a:lnTo>
                    <a:pt x="1666" y="4261"/>
                  </a:lnTo>
                  <a:lnTo>
                    <a:pt x="1673" y="4275"/>
                  </a:lnTo>
                  <a:lnTo>
                    <a:pt x="1687" y="4275"/>
                  </a:lnTo>
                  <a:lnTo>
                    <a:pt x="1708" y="4282"/>
                  </a:lnTo>
                  <a:lnTo>
                    <a:pt x="1729" y="4275"/>
                  </a:lnTo>
                  <a:lnTo>
                    <a:pt x="1742" y="4268"/>
                  </a:lnTo>
                  <a:lnTo>
                    <a:pt x="2984" y="3548"/>
                  </a:lnTo>
                  <a:lnTo>
                    <a:pt x="2984" y="3548"/>
                  </a:lnTo>
                  <a:lnTo>
                    <a:pt x="3025" y="3520"/>
                  </a:lnTo>
                  <a:lnTo>
                    <a:pt x="3059" y="3473"/>
                  </a:lnTo>
                  <a:lnTo>
                    <a:pt x="3080" y="3425"/>
                  </a:lnTo>
                  <a:lnTo>
                    <a:pt x="3087" y="3376"/>
                  </a:lnTo>
                  <a:lnTo>
                    <a:pt x="3080" y="1949"/>
                  </a:lnTo>
                  <a:lnTo>
                    <a:pt x="3080" y="1949"/>
                  </a:lnTo>
                  <a:lnTo>
                    <a:pt x="3080" y="1929"/>
                  </a:lnTo>
                  <a:lnTo>
                    <a:pt x="3073" y="1908"/>
                  </a:lnTo>
                  <a:lnTo>
                    <a:pt x="3066" y="1894"/>
                  </a:lnTo>
                  <a:lnTo>
                    <a:pt x="3052" y="1888"/>
                  </a:lnTo>
                  <a:lnTo>
                    <a:pt x="3039" y="1881"/>
                  </a:lnTo>
                  <a:lnTo>
                    <a:pt x="3018" y="1881"/>
                  </a:lnTo>
                  <a:lnTo>
                    <a:pt x="3005" y="1888"/>
                  </a:lnTo>
                  <a:lnTo>
                    <a:pt x="2984" y="1894"/>
                  </a:lnTo>
                  <a:lnTo>
                    <a:pt x="2147" y="2382"/>
                  </a:lnTo>
                  <a:lnTo>
                    <a:pt x="2147" y="2382"/>
                  </a:lnTo>
                  <a:lnTo>
                    <a:pt x="2126" y="2389"/>
                  </a:lnTo>
                  <a:lnTo>
                    <a:pt x="2106" y="2389"/>
                  </a:lnTo>
                  <a:lnTo>
                    <a:pt x="2092" y="2389"/>
                  </a:lnTo>
                  <a:lnTo>
                    <a:pt x="2072" y="2389"/>
                  </a:lnTo>
                  <a:lnTo>
                    <a:pt x="2065" y="2375"/>
                  </a:lnTo>
                  <a:lnTo>
                    <a:pt x="2051" y="2361"/>
                  </a:lnTo>
                  <a:lnTo>
                    <a:pt x="2044" y="2340"/>
                  </a:lnTo>
                  <a:lnTo>
                    <a:pt x="2044" y="2319"/>
                  </a:lnTo>
                  <a:lnTo>
                    <a:pt x="2044" y="2319"/>
                  </a:lnTo>
                  <a:lnTo>
                    <a:pt x="2051" y="2272"/>
                  </a:lnTo>
                  <a:lnTo>
                    <a:pt x="2072" y="2224"/>
                  </a:lnTo>
                  <a:lnTo>
                    <a:pt x="2106" y="2182"/>
                  </a:lnTo>
                  <a:lnTo>
                    <a:pt x="2147" y="2148"/>
                  </a:lnTo>
                  <a:lnTo>
                    <a:pt x="2984" y="1668"/>
                  </a:lnTo>
                  <a:lnTo>
                    <a:pt x="2984" y="1668"/>
                  </a:lnTo>
                  <a:lnTo>
                    <a:pt x="3018" y="1633"/>
                  </a:lnTo>
                  <a:lnTo>
                    <a:pt x="3052" y="1592"/>
                  </a:lnTo>
                  <a:lnTo>
                    <a:pt x="3073" y="1544"/>
                  </a:lnTo>
                  <a:lnTo>
                    <a:pt x="3080" y="1497"/>
                  </a:lnTo>
                  <a:lnTo>
                    <a:pt x="3073" y="69"/>
                  </a:lnTo>
                  <a:lnTo>
                    <a:pt x="3073" y="69"/>
                  </a:lnTo>
                  <a:lnTo>
                    <a:pt x="3073" y="48"/>
                  </a:lnTo>
                  <a:lnTo>
                    <a:pt x="3066" y="28"/>
                  </a:lnTo>
                  <a:lnTo>
                    <a:pt x="3059" y="14"/>
                  </a:lnTo>
                  <a:lnTo>
                    <a:pt x="3046" y="7"/>
                  </a:lnTo>
                  <a:lnTo>
                    <a:pt x="3032" y="0"/>
                  </a:lnTo>
                  <a:lnTo>
                    <a:pt x="3018" y="0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150DE836-BD64-2375-C157-8FA25CDDE1A0}"/>
                </a:ext>
              </a:extLst>
            </p:cNvPr>
            <p:cNvSpPr/>
            <p:nvPr/>
          </p:nvSpPr>
          <p:spPr>
            <a:xfrm>
              <a:off x="2514046" y="3799201"/>
              <a:ext cx="937933" cy="158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8" h="5223">
                  <a:moveTo>
                    <a:pt x="2991" y="1675"/>
                  </a:moveTo>
                  <a:lnTo>
                    <a:pt x="1750" y="961"/>
                  </a:lnTo>
                  <a:lnTo>
                    <a:pt x="1750" y="961"/>
                  </a:lnTo>
                  <a:lnTo>
                    <a:pt x="1729" y="947"/>
                  </a:lnTo>
                  <a:lnTo>
                    <a:pt x="1709" y="947"/>
                  </a:lnTo>
                  <a:lnTo>
                    <a:pt x="1695" y="947"/>
                  </a:lnTo>
                  <a:lnTo>
                    <a:pt x="1681" y="947"/>
                  </a:lnTo>
                  <a:lnTo>
                    <a:pt x="1667" y="961"/>
                  </a:lnTo>
                  <a:lnTo>
                    <a:pt x="1660" y="975"/>
                  </a:lnTo>
                  <a:lnTo>
                    <a:pt x="1653" y="996"/>
                  </a:lnTo>
                  <a:lnTo>
                    <a:pt x="1646" y="1016"/>
                  </a:lnTo>
                  <a:lnTo>
                    <a:pt x="1646" y="2093"/>
                  </a:lnTo>
                  <a:lnTo>
                    <a:pt x="1646" y="2093"/>
                  </a:lnTo>
                  <a:lnTo>
                    <a:pt x="1646" y="2114"/>
                  </a:lnTo>
                  <a:lnTo>
                    <a:pt x="1640" y="2127"/>
                  </a:lnTo>
                  <a:lnTo>
                    <a:pt x="1626" y="2148"/>
                  </a:lnTo>
                  <a:lnTo>
                    <a:pt x="1619" y="2155"/>
                  </a:lnTo>
                  <a:lnTo>
                    <a:pt x="1606" y="2162"/>
                  </a:lnTo>
                  <a:lnTo>
                    <a:pt x="1585" y="2162"/>
                  </a:lnTo>
                  <a:lnTo>
                    <a:pt x="1565" y="2155"/>
                  </a:lnTo>
                  <a:lnTo>
                    <a:pt x="1551" y="2148"/>
                  </a:lnTo>
                  <a:lnTo>
                    <a:pt x="1551" y="2148"/>
                  </a:lnTo>
                  <a:lnTo>
                    <a:pt x="1510" y="2114"/>
                  </a:lnTo>
                  <a:lnTo>
                    <a:pt x="1475" y="2073"/>
                  </a:lnTo>
                  <a:lnTo>
                    <a:pt x="1454" y="2025"/>
                  </a:lnTo>
                  <a:lnTo>
                    <a:pt x="1448" y="1976"/>
                  </a:lnTo>
                  <a:lnTo>
                    <a:pt x="1454" y="899"/>
                  </a:lnTo>
                  <a:lnTo>
                    <a:pt x="1454" y="899"/>
                  </a:lnTo>
                  <a:lnTo>
                    <a:pt x="1441" y="851"/>
                  </a:lnTo>
                  <a:lnTo>
                    <a:pt x="1420" y="804"/>
                  </a:lnTo>
                  <a:lnTo>
                    <a:pt x="1393" y="762"/>
                  </a:lnTo>
                  <a:lnTo>
                    <a:pt x="1352" y="728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89" y="0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41" y="7"/>
                  </a:lnTo>
                  <a:lnTo>
                    <a:pt x="28" y="14"/>
                  </a:lnTo>
                  <a:lnTo>
                    <a:pt x="21" y="28"/>
                  </a:lnTo>
                  <a:lnTo>
                    <a:pt x="14" y="48"/>
                  </a:lnTo>
                  <a:lnTo>
                    <a:pt x="14" y="69"/>
                  </a:lnTo>
                  <a:lnTo>
                    <a:pt x="7" y="1497"/>
                  </a:lnTo>
                  <a:lnTo>
                    <a:pt x="7" y="1497"/>
                  </a:lnTo>
                  <a:lnTo>
                    <a:pt x="14" y="1544"/>
                  </a:lnTo>
                  <a:lnTo>
                    <a:pt x="34" y="1592"/>
                  </a:lnTo>
                  <a:lnTo>
                    <a:pt x="68" y="1633"/>
                  </a:lnTo>
                  <a:lnTo>
                    <a:pt x="110" y="1668"/>
                  </a:lnTo>
                  <a:lnTo>
                    <a:pt x="947" y="2148"/>
                  </a:lnTo>
                  <a:lnTo>
                    <a:pt x="947" y="2148"/>
                  </a:lnTo>
                  <a:lnTo>
                    <a:pt x="981" y="2182"/>
                  </a:lnTo>
                  <a:lnTo>
                    <a:pt x="1016" y="2224"/>
                  </a:lnTo>
                  <a:lnTo>
                    <a:pt x="1036" y="2272"/>
                  </a:lnTo>
                  <a:lnTo>
                    <a:pt x="1043" y="2319"/>
                  </a:lnTo>
                  <a:lnTo>
                    <a:pt x="1043" y="2319"/>
                  </a:lnTo>
                  <a:lnTo>
                    <a:pt x="1043" y="2340"/>
                  </a:lnTo>
                  <a:lnTo>
                    <a:pt x="1036" y="2361"/>
                  </a:lnTo>
                  <a:lnTo>
                    <a:pt x="1030" y="2375"/>
                  </a:lnTo>
                  <a:lnTo>
                    <a:pt x="1016" y="2389"/>
                  </a:lnTo>
                  <a:lnTo>
                    <a:pt x="1002" y="2389"/>
                  </a:lnTo>
                  <a:lnTo>
                    <a:pt x="981" y="2389"/>
                  </a:lnTo>
                  <a:lnTo>
                    <a:pt x="967" y="2389"/>
                  </a:lnTo>
                  <a:lnTo>
                    <a:pt x="947" y="2382"/>
                  </a:lnTo>
                  <a:lnTo>
                    <a:pt x="103" y="1894"/>
                  </a:lnTo>
                  <a:lnTo>
                    <a:pt x="103" y="1894"/>
                  </a:lnTo>
                  <a:lnTo>
                    <a:pt x="89" y="1888"/>
                  </a:lnTo>
                  <a:lnTo>
                    <a:pt x="68" y="1881"/>
                  </a:lnTo>
                  <a:lnTo>
                    <a:pt x="48" y="1881"/>
                  </a:lnTo>
                  <a:lnTo>
                    <a:pt x="34" y="1888"/>
                  </a:lnTo>
                  <a:lnTo>
                    <a:pt x="21" y="1894"/>
                  </a:lnTo>
                  <a:lnTo>
                    <a:pt x="14" y="1908"/>
                  </a:lnTo>
                  <a:lnTo>
                    <a:pt x="7" y="1929"/>
                  </a:lnTo>
                  <a:lnTo>
                    <a:pt x="7" y="1949"/>
                  </a:lnTo>
                  <a:lnTo>
                    <a:pt x="0" y="3376"/>
                  </a:lnTo>
                  <a:lnTo>
                    <a:pt x="0" y="3376"/>
                  </a:lnTo>
                  <a:lnTo>
                    <a:pt x="14" y="3425"/>
                  </a:lnTo>
                  <a:lnTo>
                    <a:pt x="34" y="3473"/>
                  </a:lnTo>
                  <a:lnTo>
                    <a:pt x="62" y="3520"/>
                  </a:lnTo>
                  <a:lnTo>
                    <a:pt x="103" y="3548"/>
                  </a:lnTo>
                  <a:lnTo>
                    <a:pt x="1345" y="4268"/>
                  </a:lnTo>
                  <a:lnTo>
                    <a:pt x="1345" y="4268"/>
                  </a:lnTo>
                  <a:lnTo>
                    <a:pt x="1366" y="4275"/>
                  </a:lnTo>
                  <a:lnTo>
                    <a:pt x="1379" y="4282"/>
                  </a:lnTo>
                  <a:lnTo>
                    <a:pt x="1400" y="4275"/>
                  </a:lnTo>
                  <a:lnTo>
                    <a:pt x="1414" y="4275"/>
                  </a:lnTo>
                  <a:lnTo>
                    <a:pt x="1427" y="4261"/>
                  </a:lnTo>
                  <a:lnTo>
                    <a:pt x="1434" y="4248"/>
                  </a:lnTo>
                  <a:lnTo>
                    <a:pt x="1441" y="4234"/>
                  </a:lnTo>
                  <a:lnTo>
                    <a:pt x="1441" y="4207"/>
                  </a:lnTo>
                  <a:lnTo>
                    <a:pt x="1448" y="3170"/>
                  </a:lnTo>
                  <a:lnTo>
                    <a:pt x="1448" y="3170"/>
                  </a:lnTo>
                  <a:lnTo>
                    <a:pt x="1448" y="3143"/>
                  </a:lnTo>
                  <a:lnTo>
                    <a:pt x="1454" y="3130"/>
                  </a:lnTo>
                  <a:lnTo>
                    <a:pt x="1461" y="3116"/>
                  </a:lnTo>
                  <a:lnTo>
                    <a:pt x="1475" y="3102"/>
                  </a:lnTo>
                  <a:lnTo>
                    <a:pt x="1489" y="3095"/>
                  </a:lnTo>
                  <a:lnTo>
                    <a:pt x="1510" y="3095"/>
                  </a:lnTo>
                  <a:lnTo>
                    <a:pt x="1524" y="3102"/>
                  </a:lnTo>
                  <a:lnTo>
                    <a:pt x="1544" y="3109"/>
                  </a:lnTo>
                  <a:lnTo>
                    <a:pt x="1544" y="3109"/>
                  </a:lnTo>
                  <a:lnTo>
                    <a:pt x="1585" y="3143"/>
                  </a:lnTo>
                  <a:lnTo>
                    <a:pt x="1612" y="3184"/>
                  </a:lnTo>
                  <a:lnTo>
                    <a:pt x="1633" y="3232"/>
                  </a:lnTo>
                  <a:lnTo>
                    <a:pt x="1640" y="3281"/>
                  </a:lnTo>
                  <a:lnTo>
                    <a:pt x="1640" y="4324"/>
                  </a:lnTo>
                  <a:lnTo>
                    <a:pt x="1640" y="4324"/>
                  </a:lnTo>
                  <a:lnTo>
                    <a:pt x="1646" y="4371"/>
                  </a:lnTo>
                  <a:lnTo>
                    <a:pt x="1667" y="4419"/>
                  </a:lnTo>
                  <a:lnTo>
                    <a:pt x="1702" y="4460"/>
                  </a:lnTo>
                  <a:lnTo>
                    <a:pt x="1736" y="4495"/>
                  </a:lnTo>
                  <a:lnTo>
                    <a:pt x="2978" y="5209"/>
                  </a:lnTo>
                  <a:lnTo>
                    <a:pt x="2978" y="5209"/>
                  </a:lnTo>
                  <a:lnTo>
                    <a:pt x="2998" y="5223"/>
                  </a:lnTo>
                  <a:lnTo>
                    <a:pt x="3019" y="5223"/>
                  </a:lnTo>
                  <a:lnTo>
                    <a:pt x="3032" y="5223"/>
                  </a:lnTo>
                  <a:lnTo>
                    <a:pt x="3053" y="5216"/>
                  </a:lnTo>
                  <a:lnTo>
                    <a:pt x="3060" y="5209"/>
                  </a:lnTo>
                  <a:lnTo>
                    <a:pt x="3074" y="5195"/>
                  </a:lnTo>
                  <a:lnTo>
                    <a:pt x="3081" y="5174"/>
                  </a:lnTo>
                  <a:lnTo>
                    <a:pt x="3081" y="5153"/>
                  </a:lnTo>
                  <a:lnTo>
                    <a:pt x="3081" y="3726"/>
                  </a:lnTo>
                  <a:lnTo>
                    <a:pt x="3081" y="3726"/>
                  </a:lnTo>
                  <a:lnTo>
                    <a:pt x="3074" y="3678"/>
                  </a:lnTo>
                  <a:lnTo>
                    <a:pt x="3053" y="3631"/>
                  </a:lnTo>
                  <a:lnTo>
                    <a:pt x="3026" y="3589"/>
                  </a:lnTo>
                  <a:lnTo>
                    <a:pt x="2985" y="3555"/>
                  </a:lnTo>
                  <a:lnTo>
                    <a:pt x="2147" y="3075"/>
                  </a:lnTo>
                  <a:lnTo>
                    <a:pt x="2147" y="3075"/>
                  </a:lnTo>
                  <a:lnTo>
                    <a:pt x="2107" y="3040"/>
                  </a:lnTo>
                  <a:lnTo>
                    <a:pt x="2079" y="2999"/>
                  </a:lnTo>
                  <a:lnTo>
                    <a:pt x="2059" y="2951"/>
                  </a:lnTo>
                  <a:lnTo>
                    <a:pt x="2052" y="2903"/>
                  </a:lnTo>
                  <a:lnTo>
                    <a:pt x="2052" y="2903"/>
                  </a:lnTo>
                  <a:lnTo>
                    <a:pt x="2052" y="2882"/>
                  </a:lnTo>
                  <a:lnTo>
                    <a:pt x="2059" y="2861"/>
                  </a:lnTo>
                  <a:lnTo>
                    <a:pt x="2066" y="2848"/>
                  </a:lnTo>
                  <a:lnTo>
                    <a:pt x="2079" y="2841"/>
                  </a:lnTo>
                  <a:lnTo>
                    <a:pt x="2093" y="2834"/>
                  </a:lnTo>
                  <a:lnTo>
                    <a:pt x="2107" y="2834"/>
                  </a:lnTo>
                  <a:lnTo>
                    <a:pt x="2127" y="2834"/>
                  </a:lnTo>
                  <a:lnTo>
                    <a:pt x="2147" y="2848"/>
                  </a:lnTo>
                  <a:lnTo>
                    <a:pt x="2985" y="3328"/>
                  </a:lnTo>
                  <a:lnTo>
                    <a:pt x="2985" y="3328"/>
                  </a:lnTo>
                  <a:lnTo>
                    <a:pt x="3005" y="3335"/>
                  </a:lnTo>
                  <a:lnTo>
                    <a:pt x="3026" y="3342"/>
                  </a:lnTo>
                  <a:lnTo>
                    <a:pt x="3039" y="3342"/>
                  </a:lnTo>
                  <a:lnTo>
                    <a:pt x="3053" y="3335"/>
                  </a:lnTo>
                  <a:lnTo>
                    <a:pt x="3067" y="3328"/>
                  </a:lnTo>
                  <a:lnTo>
                    <a:pt x="3081" y="3315"/>
                  </a:lnTo>
                  <a:lnTo>
                    <a:pt x="3081" y="3294"/>
                  </a:lnTo>
                  <a:lnTo>
                    <a:pt x="3088" y="3274"/>
                  </a:lnTo>
                  <a:lnTo>
                    <a:pt x="3088" y="1847"/>
                  </a:lnTo>
                  <a:lnTo>
                    <a:pt x="3088" y="1847"/>
                  </a:lnTo>
                  <a:lnTo>
                    <a:pt x="3081" y="1798"/>
                  </a:lnTo>
                  <a:lnTo>
                    <a:pt x="3060" y="1750"/>
                  </a:lnTo>
                  <a:lnTo>
                    <a:pt x="3026" y="1709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D00ECB00-867B-295B-D4FD-A953212237C9}"/>
                </a:ext>
              </a:extLst>
            </p:cNvPr>
            <p:cNvSpPr/>
            <p:nvPr/>
          </p:nvSpPr>
          <p:spPr>
            <a:xfrm>
              <a:off x="1563655" y="4935234"/>
              <a:ext cx="1827557" cy="10609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6" h="3493">
                  <a:moveTo>
                    <a:pt x="5975" y="1688"/>
                  </a:moveTo>
                  <a:lnTo>
                    <a:pt x="4734" y="975"/>
                  </a:lnTo>
                  <a:lnTo>
                    <a:pt x="4734" y="975"/>
                  </a:lnTo>
                  <a:lnTo>
                    <a:pt x="4693" y="954"/>
                  </a:lnTo>
                  <a:lnTo>
                    <a:pt x="4638" y="947"/>
                  </a:lnTo>
                  <a:lnTo>
                    <a:pt x="4582" y="954"/>
                  </a:lnTo>
                  <a:lnTo>
                    <a:pt x="4542" y="975"/>
                  </a:lnTo>
                  <a:lnTo>
                    <a:pt x="3609" y="1517"/>
                  </a:lnTo>
                  <a:lnTo>
                    <a:pt x="3609" y="1517"/>
                  </a:lnTo>
                  <a:lnTo>
                    <a:pt x="3560" y="1530"/>
                  </a:lnTo>
                  <a:lnTo>
                    <a:pt x="3505" y="1537"/>
                  </a:lnTo>
                  <a:lnTo>
                    <a:pt x="3458" y="1530"/>
                  </a:lnTo>
                  <a:lnTo>
                    <a:pt x="3409" y="1517"/>
                  </a:lnTo>
                  <a:lnTo>
                    <a:pt x="3409" y="1517"/>
                  </a:lnTo>
                  <a:lnTo>
                    <a:pt x="3388" y="1503"/>
                  </a:lnTo>
                  <a:lnTo>
                    <a:pt x="3382" y="1489"/>
                  </a:lnTo>
                  <a:lnTo>
                    <a:pt x="3368" y="1469"/>
                  </a:lnTo>
                  <a:lnTo>
                    <a:pt x="3368" y="1455"/>
                  </a:lnTo>
                  <a:lnTo>
                    <a:pt x="3368" y="1441"/>
                  </a:lnTo>
                  <a:lnTo>
                    <a:pt x="3382" y="1427"/>
                  </a:lnTo>
                  <a:lnTo>
                    <a:pt x="3388" y="1413"/>
                  </a:lnTo>
                  <a:lnTo>
                    <a:pt x="3409" y="1400"/>
                  </a:lnTo>
                  <a:lnTo>
                    <a:pt x="4343" y="858"/>
                  </a:lnTo>
                  <a:lnTo>
                    <a:pt x="4343" y="858"/>
                  </a:lnTo>
                  <a:lnTo>
                    <a:pt x="4356" y="844"/>
                  </a:lnTo>
                  <a:lnTo>
                    <a:pt x="4370" y="830"/>
                  </a:lnTo>
                  <a:lnTo>
                    <a:pt x="4377" y="817"/>
                  </a:lnTo>
                  <a:lnTo>
                    <a:pt x="4384" y="803"/>
                  </a:lnTo>
                  <a:lnTo>
                    <a:pt x="4377" y="783"/>
                  </a:lnTo>
                  <a:lnTo>
                    <a:pt x="4370" y="769"/>
                  </a:lnTo>
                  <a:lnTo>
                    <a:pt x="4356" y="755"/>
                  </a:lnTo>
                  <a:lnTo>
                    <a:pt x="4343" y="741"/>
                  </a:lnTo>
                  <a:lnTo>
                    <a:pt x="3101" y="27"/>
                  </a:lnTo>
                  <a:lnTo>
                    <a:pt x="3101" y="27"/>
                  </a:lnTo>
                  <a:lnTo>
                    <a:pt x="3052" y="7"/>
                  </a:lnTo>
                  <a:lnTo>
                    <a:pt x="2998" y="0"/>
                  </a:lnTo>
                  <a:lnTo>
                    <a:pt x="2950" y="7"/>
                  </a:lnTo>
                  <a:lnTo>
                    <a:pt x="2902" y="27"/>
                  </a:lnTo>
                  <a:lnTo>
                    <a:pt x="1667" y="741"/>
                  </a:lnTo>
                  <a:lnTo>
                    <a:pt x="1667" y="741"/>
                  </a:lnTo>
                  <a:lnTo>
                    <a:pt x="1646" y="755"/>
                  </a:lnTo>
                  <a:lnTo>
                    <a:pt x="1639" y="769"/>
                  </a:lnTo>
                  <a:lnTo>
                    <a:pt x="1625" y="783"/>
                  </a:lnTo>
                  <a:lnTo>
                    <a:pt x="1625" y="803"/>
                  </a:lnTo>
                  <a:lnTo>
                    <a:pt x="1625" y="817"/>
                  </a:lnTo>
                  <a:lnTo>
                    <a:pt x="1639" y="830"/>
                  </a:lnTo>
                  <a:lnTo>
                    <a:pt x="1646" y="844"/>
                  </a:lnTo>
                  <a:lnTo>
                    <a:pt x="1667" y="858"/>
                  </a:lnTo>
                  <a:lnTo>
                    <a:pt x="2504" y="1345"/>
                  </a:lnTo>
                  <a:lnTo>
                    <a:pt x="2504" y="1345"/>
                  </a:lnTo>
                  <a:lnTo>
                    <a:pt x="2524" y="1352"/>
                  </a:lnTo>
                  <a:lnTo>
                    <a:pt x="2538" y="1366"/>
                  </a:lnTo>
                  <a:lnTo>
                    <a:pt x="2545" y="1386"/>
                  </a:lnTo>
                  <a:lnTo>
                    <a:pt x="2545" y="1400"/>
                  </a:lnTo>
                  <a:lnTo>
                    <a:pt x="2545" y="1413"/>
                  </a:lnTo>
                  <a:lnTo>
                    <a:pt x="2538" y="1427"/>
                  </a:lnTo>
                  <a:lnTo>
                    <a:pt x="2524" y="1441"/>
                  </a:lnTo>
                  <a:lnTo>
                    <a:pt x="2504" y="1455"/>
                  </a:lnTo>
                  <a:lnTo>
                    <a:pt x="2504" y="1455"/>
                  </a:lnTo>
                  <a:lnTo>
                    <a:pt x="2463" y="1476"/>
                  </a:lnTo>
                  <a:lnTo>
                    <a:pt x="2408" y="1483"/>
                  </a:lnTo>
                  <a:lnTo>
                    <a:pt x="2352" y="1476"/>
                  </a:lnTo>
                  <a:lnTo>
                    <a:pt x="2311" y="1455"/>
                  </a:lnTo>
                  <a:lnTo>
                    <a:pt x="1467" y="975"/>
                  </a:lnTo>
                  <a:lnTo>
                    <a:pt x="1467" y="975"/>
                  </a:lnTo>
                  <a:lnTo>
                    <a:pt x="1427" y="954"/>
                  </a:lnTo>
                  <a:lnTo>
                    <a:pt x="1372" y="947"/>
                  </a:lnTo>
                  <a:lnTo>
                    <a:pt x="1317" y="954"/>
                  </a:lnTo>
                  <a:lnTo>
                    <a:pt x="1275" y="975"/>
                  </a:lnTo>
                  <a:lnTo>
                    <a:pt x="41" y="1688"/>
                  </a:lnTo>
                  <a:lnTo>
                    <a:pt x="41" y="1688"/>
                  </a:lnTo>
                  <a:lnTo>
                    <a:pt x="20" y="1702"/>
                  </a:lnTo>
                  <a:lnTo>
                    <a:pt x="6" y="1715"/>
                  </a:lnTo>
                  <a:lnTo>
                    <a:pt x="0" y="1729"/>
                  </a:lnTo>
                  <a:lnTo>
                    <a:pt x="0" y="1750"/>
                  </a:lnTo>
                  <a:lnTo>
                    <a:pt x="0" y="1763"/>
                  </a:lnTo>
                  <a:lnTo>
                    <a:pt x="13" y="1777"/>
                  </a:lnTo>
                  <a:lnTo>
                    <a:pt x="20" y="1791"/>
                  </a:lnTo>
                  <a:lnTo>
                    <a:pt x="41" y="1805"/>
                  </a:lnTo>
                  <a:lnTo>
                    <a:pt x="1282" y="2519"/>
                  </a:lnTo>
                  <a:lnTo>
                    <a:pt x="1282" y="2519"/>
                  </a:lnTo>
                  <a:lnTo>
                    <a:pt x="1331" y="2539"/>
                  </a:lnTo>
                  <a:lnTo>
                    <a:pt x="1379" y="2546"/>
                  </a:lnTo>
                  <a:lnTo>
                    <a:pt x="1433" y="2539"/>
                  </a:lnTo>
                  <a:lnTo>
                    <a:pt x="1481" y="2519"/>
                  </a:lnTo>
                  <a:lnTo>
                    <a:pt x="2380" y="1997"/>
                  </a:lnTo>
                  <a:lnTo>
                    <a:pt x="2380" y="1997"/>
                  </a:lnTo>
                  <a:lnTo>
                    <a:pt x="2428" y="1976"/>
                  </a:lnTo>
                  <a:lnTo>
                    <a:pt x="2476" y="1976"/>
                  </a:lnTo>
                  <a:lnTo>
                    <a:pt x="2531" y="1976"/>
                  </a:lnTo>
                  <a:lnTo>
                    <a:pt x="2580" y="1997"/>
                  </a:lnTo>
                  <a:lnTo>
                    <a:pt x="2580" y="1997"/>
                  </a:lnTo>
                  <a:lnTo>
                    <a:pt x="2593" y="2011"/>
                  </a:lnTo>
                  <a:lnTo>
                    <a:pt x="2607" y="2025"/>
                  </a:lnTo>
                  <a:lnTo>
                    <a:pt x="2614" y="2038"/>
                  </a:lnTo>
                  <a:lnTo>
                    <a:pt x="2620" y="2052"/>
                  </a:lnTo>
                  <a:lnTo>
                    <a:pt x="2614" y="2072"/>
                  </a:lnTo>
                  <a:lnTo>
                    <a:pt x="2607" y="2086"/>
                  </a:lnTo>
                  <a:lnTo>
                    <a:pt x="2593" y="2100"/>
                  </a:lnTo>
                  <a:lnTo>
                    <a:pt x="2580" y="2113"/>
                  </a:lnTo>
                  <a:lnTo>
                    <a:pt x="1680" y="2635"/>
                  </a:lnTo>
                  <a:lnTo>
                    <a:pt x="1680" y="2635"/>
                  </a:lnTo>
                  <a:lnTo>
                    <a:pt x="1660" y="2648"/>
                  </a:lnTo>
                  <a:lnTo>
                    <a:pt x="1646" y="2662"/>
                  </a:lnTo>
                  <a:lnTo>
                    <a:pt x="1639" y="2676"/>
                  </a:lnTo>
                  <a:lnTo>
                    <a:pt x="1639" y="2690"/>
                  </a:lnTo>
                  <a:lnTo>
                    <a:pt x="1639" y="2711"/>
                  </a:lnTo>
                  <a:lnTo>
                    <a:pt x="1646" y="2724"/>
                  </a:lnTo>
                  <a:lnTo>
                    <a:pt x="1660" y="2738"/>
                  </a:lnTo>
                  <a:lnTo>
                    <a:pt x="1680" y="2752"/>
                  </a:lnTo>
                  <a:lnTo>
                    <a:pt x="2923" y="3465"/>
                  </a:lnTo>
                  <a:lnTo>
                    <a:pt x="2923" y="3465"/>
                  </a:lnTo>
                  <a:lnTo>
                    <a:pt x="2964" y="3486"/>
                  </a:lnTo>
                  <a:lnTo>
                    <a:pt x="3018" y="3493"/>
                  </a:lnTo>
                  <a:lnTo>
                    <a:pt x="3073" y="3486"/>
                  </a:lnTo>
                  <a:lnTo>
                    <a:pt x="3115" y="3465"/>
                  </a:lnTo>
                  <a:lnTo>
                    <a:pt x="4350" y="2752"/>
                  </a:lnTo>
                  <a:lnTo>
                    <a:pt x="4350" y="2752"/>
                  </a:lnTo>
                  <a:lnTo>
                    <a:pt x="4370" y="2738"/>
                  </a:lnTo>
                  <a:lnTo>
                    <a:pt x="4384" y="2724"/>
                  </a:lnTo>
                  <a:lnTo>
                    <a:pt x="4390" y="2711"/>
                  </a:lnTo>
                  <a:lnTo>
                    <a:pt x="4390" y="2690"/>
                  </a:lnTo>
                  <a:lnTo>
                    <a:pt x="4390" y="2676"/>
                  </a:lnTo>
                  <a:lnTo>
                    <a:pt x="4384" y="2662"/>
                  </a:lnTo>
                  <a:lnTo>
                    <a:pt x="4370" y="2648"/>
                  </a:lnTo>
                  <a:lnTo>
                    <a:pt x="4350" y="2635"/>
                  </a:lnTo>
                  <a:lnTo>
                    <a:pt x="3512" y="2148"/>
                  </a:lnTo>
                  <a:lnTo>
                    <a:pt x="3512" y="2148"/>
                  </a:lnTo>
                  <a:lnTo>
                    <a:pt x="3492" y="2141"/>
                  </a:lnTo>
                  <a:lnTo>
                    <a:pt x="3478" y="2127"/>
                  </a:lnTo>
                  <a:lnTo>
                    <a:pt x="3471" y="2106"/>
                  </a:lnTo>
                  <a:lnTo>
                    <a:pt x="3471" y="2093"/>
                  </a:lnTo>
                  <a:lnTo>
                    <a:pt x="3471" y="2079"/>
                  </a:lnTo>
                  <a:lnTo>
                    <a:pt x="3478" y="2065"/>
                  </a:lnTo>
                  <a:lnTo>
                    <a:pt x="3492" y="2052"/>
                  </a:lnTo>
                  <a:lnTo>
                    <a:pt x="3512" y="2038"/>
                  </a:lnTo>
                  <a:lnTo>
                    <a:pt x="3512" y="2038"/>
                  </a:lnTo>
                  <a:lnTo>
                    <a:pt x="3560" y="2018"/>
                  </a:lnTo>
                  <a:lnTo>
                    <a:pt x="3609" y="2011"/>
                  </a:lnTo>
                  <a:lnTo>
                    <a:pt x="3663" y="2018"/>
                  </a:lnTo>
                  <a:lnTo>
                    <a:pt x="3711" y="2038"/>
                  </a:lnTo>
                  <a:lnTo>
                    <a:pt x="4548" y="2519"/>
                  </a:lnTo>
                  <a:lnTo>
                    <a:pt x="4548" y="2519"/>
                  </a:lnTo>
                  <a:lnTo>
                    <a:pt x="4596" y="2539"/>
                  </a:lnTo>
                  <a:lnTo>
                    <a:pt x="4645" y="2546"/>
                  </a:lnTo>
                  <a:lnTo>
                    <a:pt x="4699" y="2539"/>
                  </a:lnTo>
                  <a:lnTo>
                    <a:pt x="4747" y="2519"/>
                  </a:lnTo>
                  <a:lnTo>
                    <a:pt x="5975" y="1805"/>
                  </a:lnTo>
                  <a:lnTo>
                    <a:pt x="5975" y="1805"/>
                  </a:lnTo>
                  <a:lnTo>
                    <a:pt x="5996" y="1791"/>
                  </a:lnTo>
                  <a:lnTo>
                    <a:pt x="6009" y="1777"/>
                  </a:lnTo>
                  <a:lnTo>
                    <a:pt x="6016" y="1763"/>
                  </a:lnTo>
                  <a:lnTo>
                    <a:pt x="6016" y="1750"/>
                  </a:lnTo>
                  <a:lnTo>
                    <a:pt x="6016" y="1729"/>
                  </a:lnTo>
                  <a:lnTo>
                    <a:pt x="6009" y="1715"/>
                  </a:lnTo>
                  <a:lnTo>
                    <a:pt x="5996" y="1702"/>
                  </a:lnTo>
                  <a:close/>
                </a:path>
              </a:pathLst>
            </a:custGeom>
            <a:solidFill>
              <a:srgbClr val="EDEDED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85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20A4B-E24B-B929-F3B7-6F010CBE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365125"/>
            <a:ext cx="1136810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5D54C-334A-4CAB-3906-A5AD3F98A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600" y="1825625"/>
            <a:ext cx="113681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9C2A1-FC46-E6FC-F098-E930DF2C8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84600" y="6356350"/>
            <a:ext cx="247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FB2C52-EA41-6F47-9888-AA140085CA19}" type="datetimeFigureOut">
              <a:rPr lang="en-GB" smtClean="0"/>
              <a:pPr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C6CBB-15F2-BB90-32A6-B5F2FD764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24800" y="6356350"/>
            <a:ext cx="422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291D-F1AF-809E-39B4-53F2B11FE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6799" y="6356350"/>
            <a:ext cx="1424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52134C-DD39-9A46-9E9D-A910E13645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81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.nhs.uk/data-and-information/publications/statistical/nhs-workforce-statistics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11" Type="http://schemas.openxmlformats.org/officeDocument/2006/relationships/image" Target="../media/image21.png"/><Relationship Id="rId5" Type="http://schemas.openxmlformats.org/officeDocument/2006/relationships/chart" Target="../charts/chart4.xml"/><Relationship Id="rId10" Type="http://schemas.openxmlformats.org/officeDocument/2006/relationships/image" Target="../media/image20.png"/><Relationship Id="rId4" Type="http://schemas.openxmlformats.org/officeDocument/2006/relationships/chart" Target="../charts/chart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6F4E-104A-CE6B-05C1-6CDB81261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600" y="1947920"/>
            <a:ext cx="5642400" cy="1961679"/>
          </a:xfrm>
        </p:spPr>
        <p:txBody>
          <a:bodyPr/>
          <a:lstStyle/>
          <a:p>
            <a:r>
              <a:rPr lang="en-GB" b="0" dirty="0">
                <a:latin typeface="Arial"/>
                <a:cs typeface="Arial"/>
              </a:rPr>
              <a:t>Utilisation Report September 2025</a:t>
            </a:r>
            <a:endParaRPr lang="en-GB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F09BF-DBF9-6FF9-6AFA-583095D7B3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Author: Digital Team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1BF77E4-89C9-3D17-83CC-EFA34CB0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785" y="212600"/>
            <a:ext cx="4539819" cy="9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4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ShCR Monthly Views Overview by Community Trusts</a:t>
            </a: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EAEA4-D85C-1F66-3B4F-278F669129A8}"/>
              </a:ext>
            </a:extLst>
          </p:cNvPr>
          <p:cNvSpPr txBox="1">
            <a:spLocks/>
          </p:cNvSpPr>
          <p:nvPr/>
        </p:nvSpPr>
        <p:spPr>
          <a:xfrm>
            <a:off x="507332" y="15148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800" i="1"/>
          </a:p>
          <a:p>
            <a:endParaRPr lang="en-GB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79B137E6-E2C9-D1D8-E336-6DBA389DB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420705"/>
              </p:ext>
            </p:extLst>
          </p:nvPr>
        </p:nvGraphicFramePr>
        <p:xfrm>
          <a:off x="7042002" y="4980442"/>
          <a:ext cx="4067248" cy="78511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962103208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536049459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748009466"/>
                    </a:ext>
                  </a:extLst>
                </a:gridCol>
              </a:tblGrid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06105"/>
                  </a:ext>
                </a:extLst>
              </a:tr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Average Views per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373041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E04A0E-1517-0319-9CA8-DA027AEDD0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383112"/>
              </p:ext>
            </p:extLst>
          </p:nvPr>
        </p:nvGraphicFramePr>
        <p:xfrm>
          <a:off x="17166907" y="1458453"/>
          <a:ext cx="4307206" cy="2140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23A29DD-8324-3704-236F-FFE5E1B0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32" y="1569798"/>
            <a:ext cx="5336218" cy="2028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D26BB3-E5D6-1893-465E-88CF0042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13" y="1569798"/>
            <a:ext cx="5261304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ShCR Monthly Views Overview - HCT</a:t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EAEA4-D85C-1F66-3B4F-278F669129A8}"/>
              </a:ext>
            </a:extLst>
          </p:cNvPr>
          <p:cNvSpPr txBox="1">
            <a:spLocks/>
          </p:cNvSpPr>
          <p:nvPr/>
        </p:nvSpPr>
        <p:spPr>
          <a:xfrm>
            <a:off x="507332" y="15148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800" i="1"/>
          </a:p>
          <a:p>
            <a:endParaRPr lang="en-GB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2C4311-7247-3177-5324-43A5DC797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862984"/>
              </p:ext>
            </p:extLst>
          </p:nvPr>
        </p:nvGraphicFramePr>
        <p:xfrm>
          <a:off x="577283" y="1024605"/>
          <a:ext cx="8648358" cy="4478117"/>
        </p:xfrm>
        <a:graphic>
          <a:graphicData uri="http://schemas.openxmlformats.org/drawingml/2006/table">
            <a:tbl>
              <a:tblPr/>
              <a:tblGrid>
                <a:gridCol w="4204892">
                  <a:extLst>
                    <a:ext uri="{9D8B030D-6E8A-4147-A177-3AD203B41FA5}">
                      <a16:colId xmlns:a16="http://schemas.microsoft.com/office/drawing/2014/main" val="2448010544"/>
                    </a:ext>
                  </a:extLst>
                </a:gridCol>
                <a:gridCol w="760459">
                  <a:extLst>
                    <a:ext uri="{9D8B030D-6E8A-4147-A177-3AD203B41FA5}">
                      <a16:colId xmlns:a16="http://schemas.microsoft.com/office/drawing/2014/main" val="2774335901"/>
                    </a:ext>
                  </a:extLst>
                </a:gridCol>
                <a:gridCol w="760459">
                  <a:extLst>
                    <a:ext uri="{9D8B030D-6E8A-4147-A177-3AD203B41FA5}">
                      <a16:colId xmlns:a16="http://schemas.microsoft.com/office/drawing/2014/main" val="1401071177"/>
                    </a:ext>
                  </a:extLst>
                </a:gridCol>
                <a:gridCol w="730637">
                  <a:extLst>
                    <a:ext uri="{9D8B030D-6E8A-4147-A177-3AD203B41FA5}">
                      <a16:colId xmlns:a16="http://schemas.microsoft.com/office/drawing/2014/main" val="35824088"/>
                    </a:ext>
                  </a:extLst>
                </a:gridCol>
                <a:gridCol w="730637">
                  <a:extLst>
                    <a:ext uri="{9D8B030D-6E8A-4147-A177-3AD203B41FA5}">
                      <a16:colId xmlns:a16="http://schemas.microsoft.com/office/drawing/2014/main" val="109491135"/>
                    </a:ext>
                  </a:extLst>
                </a:gridCol>
                <a:gridCol w="730637">
                  <a:extLst>
                    <a:ext uri="{9D8B030D-6E8A-4147-A177-3AD203B41FA5}">
                      <a16:colId xmlns:a16="http://schemas.microsoft.com/office/drawing/2014/main" val="2415080790"/>
                    </a:ext>
                  </a:extLst>
                </a:gridCol>
                <a:gridCol w="730637">
                  <a:extLst>
                    <a:ext uri="{9D8B030D-6E8A-4147-A177-3AD203B41FA5}">
                      <a16:colId xmlns:a16="http://schemas.microsoft.com/office/drawing/2014/main" val="3766402905"/>
                    </a:ext>
                  </a:extLst>
                </a:gridCol>
              </a:tblGrid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TPP Unit 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252312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Respiratory Care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712034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PHN - Dacorum and St Albans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400330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PHN - Watford, 3 Rivers and Hertsmere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48800"/>
                  </a:ext>
                </a:extLst>
              </a:tr>
              <a:tr h="38914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Community Adult Health Service - St Albans &amp; Harpenden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038649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Valley Discharge Unit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268968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Specialist Palliative Care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750496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Heart Failure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35882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Community Adult Health Service - Dacorum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841969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Community Adult Health Service - Hertsmere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581196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Podiatry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304805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Valley Community Treatment Unit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558703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Valley Integrated Diabetes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88956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Community Adult Health Service - Watford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191298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Diabetes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455387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Podiatry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301921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Nutrition &amp; Dietetics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927721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Community Respiratory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242679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Business Unit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092510"/>
                  </a:ext>
                </a:extLst>
              </a:tr>
              <a:tr h="21520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Tissue Viability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851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89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6E729-07F9-70BE-71D7-F9CED5D0A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FF0AD37-999F-F63D-E754-34D4EAF7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ShCR Monthly Views Overview - HCT</a:t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8FDDE-E370-524E-1AE9-15E195BC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52AC85-3DB4-40E5-97FF-ACB7AF9AC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347286"/>
              </p:ext>
            </p:extLst>
          </p:nvPr>
        </p:nvGraphicFramePr>
        <p:xfrm>
          <a:off x="593690" y="1090836"/>
          <a:ext cx="9159912" cy="4351344"/>
        </p:xfrm>
        <a:graphic>
          <a:graphicData uri="http://schemas.openxmlformats.org/drawingml/2006/table">
            <a:tbl>
              <a:tblPr/>
              <a:tblGrid>
                <a:gridCol w="4453612">
                  <a:extLst>
                    <a:ext uri="{9D8B030D-6E8A-4147-A177-3AD203B41FA5}">
                      <a16:colId xmlns:a16="http://schemas.microsoft.com/office/drawing/2014/main" val="3580021976"/>
                    </a:ext>
                  </a:extLst>
                </a:gridCol>
                <a:gridCol w="805440">
                  <a:extLst>
                    <a:ext uri="{9D8B030D-6E8A-4147-A177-3AD203B41FA5}">
                      <a16:colId xmlns:a16="http://schemas.microsoft.com/office/drawing/2014/main" val="1214343923"/>
                    </a:ext>
                  </a:extLst>
                </a:gridCol>
                <a:gridCol w="805440">
                  <a:extLst>
                    <a:ext uri="{9D8B030D-6E8A-4147-A177-3AD203B41FA5}">
                      <a16:colId xmlns:a16="http://schemas.microsoft.com/office/drawing/2014/main" val="2890269583"/>
                    </a:ext>
                  </a:extLst>
                </a:gridCol>
                <a:gridCol w="773855">
                  <a:extLst>
                    <a:ext uri="{9D8B030D-6E8A-4147-A177-3AD203B41FA5}">
                      <a16:colId xmlns:a16="http://schemas.microsoft.com/office/drawing/2014/main" val="104927209"/>
                    </a:ext>
                  </a:extLst>
                </a:gridCol>
                <a:gridCol w="773855">
                  <a:extLst>
                    <a:ext uri="{9D8B030D-6E8A-4147-A177-3AD203B41FA5}">
                      <a16:colId xmlns:a16="http://schemas.microsoft.com/office/drawing/2014/main" val="4002644383"/>
                    </a:ext>
                  </a:extLst>
                </a:gridCol>
                <a:gridCol w="773855">
                  <a:extLst>
                    <a:ext uri="{9D8B030D-6E8A-4147-A177-3AD203B41FA5}">
                      <a16:colId xmlns:a16="http://schemas.microsoft.com/office/drawing/2014/main" val="1685332378"/>
                    </a:ext>
                  </a:extLst>
                </a:gridCol>
                <a:gridCol w="773855">
                  <a:extLst>
                    <a:ext uri="{9D8B030D-6E8A-4147-A177-3AD203B41FA5}">
                      <a16:colId xmlns:a16="http://schemas.microsoft.com/office/drawing/2014/main" val="1655947774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TPP Unit 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Apr-25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May-25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Aug-25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Sep-25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755884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Stroke Early Support Discharge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45947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Prevention of admission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11304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Neuro Rehab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62290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Adult SALT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1920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Welhat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68506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Adult Bladder &amp; Bowel Care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66201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Community Hospitals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7282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Discharge Unit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28857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Lymphedema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22918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Lower Lea Valley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88130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Midlands South CHIS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2258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Musculoskeletal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9637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Children's SLT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44521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EPR Core - HCT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77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Diabetes Retinal Screening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1815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PHN - East Herts, Broxbourne and Welhat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65894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Community NHS PALMS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82740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Cardiac Rehab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10999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SLT Service Adults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6421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Nutrition and Dietetics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5119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Upper Lea Valley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5595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Step2 Mental Health and Emotional Wellbeing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29930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PHN - North Herts and Stevenage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41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49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FD89E-D6D2-306D-1BC1-878F7E80C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7E7AC46-2A1E-4AB0-4185-4FF9D85F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ShCR Monthly Views Overview - HCT</a:t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0BD0D-7094-A7BF-7F12-3888B374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99D033-20BC-C333-76DE-F2F1FAE40168}"/>
              </a:ext>
            </a:extLst>
          </p:cNvPr>
          <p:cNvGraphicFramePr>
            <a:graphicFrameLocks noGrp="1"/>
          </p:cNvGraphicFramePr>
          <p:nvPr/>
        </p:nvGraphicFramePr>
        <p:xfrm>
          <a:off x="593690" y="1090836"/>
          <a:ext cx="8550310" cy="4351344"/>
        </p:xfrm>
        <a:graphic>
          <a:graphicData uri="http://schemas.openxmlformats.org/drawingml/2006/table">
            <a:tbl>
              <a:tblPr/>
              <a:tblGrid>
                <a:gridCol w="4157220">
                  <a:extLst>
                    <a:ext uri="{9D8B030D-6E8A-4147-A177-3AD203B41FA5}">
                      <a16:colId xmlns:a16="http://schemas.microsoft.com/office/drawing/2014/main" val="3580021976"/>
                    </a:ext>
                  </a:extLst>
                </a:gridCol>
                <a:gridCol w="751837">
                  <a:extLst>
                    <a:ext uri="{9D8B030D-6E8A-4147-A177-3AD203B41FA5}">
                      <a16:colId xmlns:a16="http://schemas.microsoft.com/office/drawing/2014/main" val="1214343923"/>
                    </a:ext>
                  </a:extLst>
                </a:gridCol>
                <a:gridCol w="751837">
                  <a:extLst>
                    <a:ext uri="{9D8B030D-6E8A-4147-A177-3AD203B41FA5}">
                      <a16:colId xmlns:a16="http://schemas.microsoft.com/office/drawing/2014/main" val="2890269583"/>
                    </a:ext>
                  </a:extLst>
                </a:gridCol>
                <a:gridCol w="722354">
                  <a:extLst>
                    <a:ext uri="{9D8B030D-6E8A-4147-A177-3AD203B41FA5}">
                      <a16:colId xmlns:a16="http://schemas.microsoft.com/office/drawing/2014/main" val="104927209"/>
                    </a:ext>
                  </a:extLst>
                </a:gridCol>
                <a:gridCol w="722354">
                  <a:extLst>
                    <a:ext uri="{9D8B030D-6E8A-4147-A177-3AD203B41FA5}">
                      <a16:colId xmlns:a16="http://schemas.microsoft.com/office/drawing/2014/main" val="4002644383"/>
                    </a:ext>
                  </a:extLst>
                </a:gridCol>
                <a:gridCol w="722354">
                  <a:extLst>
                    <a:ext uri="{9D8B030D-6E8A-4147-A177-3AD203B41FA5}">
                      <a16:colId xmlns:a16="http://schemas.microsoft.com/office/drawing/2014/main" val="1685332378"/>
                    </a:ext>
                  </a:extLst>
                </a:gridCol>
                <a:gridCol w="722354">
                  <a:extLst>
                    <a:ext uri="{9D8B030D-6E8A-4147-A177-3AD203B41FA5}">
                      <a16:colId xmlns:a16="http://schemas.microsoft.com/office/drawing/2014/main" val="1655947774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TPP Unit 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755884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Stroke Early Support Discharge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45947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Prevention of admission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11304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Neuro Rehab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62290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Adult SALT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1920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Welhat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68506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Adult Bladder &amp; Bowel Care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66201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Community Hospitals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7282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Discharge Unit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28857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Lymphedema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22918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Lower Lea Valley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88130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Midlands South CHIS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2258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Musculoskeletal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9637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Children's SLT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44521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EPR Core - HCT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77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Diabetes Retinal Screening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1815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PHN - East Herts, Broxbourne and Welhat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65894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Community NHS PALMS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82740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Cardiac Rehab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10999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SLT Service Adults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6421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Nutrition and Dietetics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5119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Upper Lea Valley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5595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Step2 Mental Health and Emotional Wellbeing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29930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PHN - North Herts and Stevenage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41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828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569FB-4E47-09CD-09AD-04352F8A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2B6552E-E760-6A0E-48A8-2EC5544F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ShCR Monthly Views Overview - HCT</a:t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C6DF8-E3A6-7043-F2F5-C02C586E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A6D89A-3AE4-019D-01F9-6F543BB44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188748"/>
              </p:ext>
            </p:extLst>
          </p:nvPr>
        </p:nvGraphicFramePr>
        <p:xfrm>
          <a:off x="629295" y="1089818"/>
          <a:ext cx="8139150" cy="4351335"/>
        </p:xfrm>
        <a:graphic>
          <a:graphicData uri="http://schemas.openxmlformats.org/drawingml/2006/table">
            <a:tbl>
              <a:tblPr/>
              <a:tblGrid>
                <a:gridCol w="3957310">
                  <a:extLst>
                    <a:ext uri="{9D8B030D-6E8A-4147-A177-3AD203B41FA5}">
                      <a16:colId xmlns:a16="http://schemas.microsoft.com/office/drawing/2014/main" val="2834176493"/>
                    </a:ext>
                  </a:extLst>
                </a:gridCol>
                <a:gridCol w="715684">
                  <a:extLst>
                    <a:ext uri="{9D8B030D-6E8A-4147-A177-3AD203B41FA5}">
                      <a16:colId xmlns:a16="http://schemas.microsoft.com/office/drawing/2014/main" val="1970962754"/>
                    </a:ext>
                  </a:extLst>
                </a:gridCol>
                <a:gridCol w="715684">
                  <a:extLst>
                    <a:ext uri="{9D8B030D-6E8A-4147-A177-3AD203B41FA5}">
                      <a16:colId xmlns:a16="http://schemas.microsoft.com/office/drawing/2014/main" val="833013411"/>
                    </a:ext>
                  </a:extLst>
                </a:gridCol>
                <a:gridCol w="687618">
                  <a:extLst>
                    <a:ext uri="{9D8B030D-6E8A-4147-A177-3AD203B41FA5}">
                      <a16:colId xmlns:a16="http://schemas.microsoft.com/office/drawing/2014/main" val="3694646529"/>
                    </a:ext>
                  </a:extLst>
                </a:gridCol>
                <a:gridCol w="687618">
                  <a:extLst>
                    <a:ext uri="{9D8B030D-6E8A-4147-A177-3AD203B41FA5}">
                      <a16:colId xmlns:a16="http://schemas.microsoft.com/office/drawing/2014/main" val="2307853171"/>
                    </a:ext>
                  </a:extLst>
                </a:gridCol>
                <a:gridCol w="687618">
                  <a:extLst>
                    <a:ext uri="{9D8B030D-6E8A-4147-A177-3AD203B41FA5}">
                      <a16:colId xmlns:a16="http://schemas.microsoft.com/office/drawing/2014/main" val="2446827027"/>
                    </a:ext>
                  </a:extLst>
                </a:gridCol>
                <a:gridCol w="687618">
                  <a:extLst>
                    <a:ext uri="{9D8B030D-6E8A-4147-A177-3AD203B41FA5}">
                      <a16:colId xmlns:a16="http://schemas.microsoft.com/office/drawing/2014/main" val="2770369108"/>
                    </a:ext>
                  </a:extLst>
                </a:gridCol>
              </a:tblGrid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TPP Unit 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892302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Mental Health in Schools Team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31087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Royston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349586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Stevenage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771631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Neuro Rehab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581783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Hertfordshire Children's OT &amp; Physio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107671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Com Paeds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723634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Herts &amp; Stevenage PCT Reporting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756331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PCT Reporting Unit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664538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Community Hospitals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027976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Specialist Palliative Care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639997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Tissue Viability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611809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Clinical Navigator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377121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Reporting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20048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Cheshunt Comm Hosp Nurses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448155"/>
                  </a:ext>
                </a:extLst>
              </a:tr>
              <a:tr h="29561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Stort Valley and Villages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920110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Integ Comm Team - North Herts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491130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Stroke Early Support Discharge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630374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and Essex Minor Injuries Unit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365318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Acute Therapy Services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48666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Cardiac Rehab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052577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Leg Ulcer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879356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Skin Health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534088"/>
                  </a:ext>
                </a:extLst>
              </a:tr>
              <a:tr h="163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Lymphoedema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708465"/>
                  </a:ext>
                </a:extLst>
              </a:tr>
              <a:tr h="29561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Activate for Chronic Fatigue Syndrome &amp; Persistent Pain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894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507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E2AED-E493-572E-F848-1191B18CA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CB59521-36E2-AE44-C907-892C58D2A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ShCR Monthly Views Overview - HCT</a:t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D6FA4-780C-D70F-704D-A18AD553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8918BA-098C-4D69-CB09-1D3445AB0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989291"/>
              </p:ext>
            </p:extLst>
          </p:nvPr>
        </p:nvGraphicFramePr>
        <p:xfrm>
          <a:off x="520132" y="966901"/>
          <a:ext cx="8346281" cy="4503173"/>
        </p:xfrm>
        <a:graphic>
          <a:graphicData uri="http://schemas.openxmlformats.org/drawingml/2006/table">
            <a:tbl>
              <a:tblPr/>
              <a:tblGrid>
                <a:gridCol w="4058019">
                  <a:extLst>
                    <a:ext uri="{9D8B030D-6E8A-4147-A177-3AD203B41FA5}">
                      <a16:colId xmlns:a16="http://schemas.microsoft.com/office/drawing/2014/main" val="2297183887"/>
                    </a:ext>
                  </a:extLst>
                </a:gridCol>
                <a:gridCol w="733897">
                  <a:extLst>
                    <a:ext uri="{9D8B030D-6E8A-4147-A177-3AD203B41FA5}">
                      <a16:colId xmlns:a16="http://schemas.microsoft.com/office/drawing/2014/main" val="1688136675"/>
                    </a:ext>
                  </a:extLst>
                </a:gridCol>
                <a:gridCol w="733897">
                  <a:extLst>
                    <a:ext uri="{9D8B030D-6E8A-4147-A177-3AD203B41FA5}">
                      <a16:colId xmlns:a16="http://schemas.microsoft.com/office/drawing/2014/main" val="2007683767"/>
                    </a:ext>
                  </a:extLst>
                </a:gridCol>
                <a:gridCol w="705117">
                  <a:extLst>
                    <a:ext uri="{9D8B030D-6E8A-4147-A177-3AD203B41FA5}">
                      <a16:colId xmlns:a16="http://schemas.microsoft.com/office/drawing/2014/main" val="1935267397"/>
                    </a:ext>
                  </a:extLst>
                </a:gridCol>
                <a:gridCol w="705117">
                  <a:extLst>
                    <a:ext uri="{9D8B030D-6E8A-4147-A177-3AD203B41FA5}">
                      <a16:colId xmlns:a16="http://schemas.microsoft.com/office/drawing/2014/main" val="783683574"/>
                    </a:ext>
                  </a:extLst>
                </a:gridCol>
                <a:gridCol w="705117">
                  <a:extLst>
                    <a:ext uri="{9D8B030D-6E8A-4147-A177-3AD203B41FA5}">
                      <a16:colId xmlns:a16="http://schemas.microsoft.com/office/drawing/2014/main" val="1183951779"/>
                    </a:ext>
                  </a:extLst>
                </a:gridCol>
                <a:gridCol w="705117">
                  <a:extLst>
                    <a:ext uri="{9D8B030D-6E8A-4147-A177-3AD203B41FA5}">
                      <a16:colId xmlns:a16="http://schemas.microsoft.com/office/drawing/2014/main" val="589545372"/>
                    </a:ext>
                  </a:extLst>
                </a:gridCol>
              </a:tblGrid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TPP Unit 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588598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Community Dental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382072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Sickle Cell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667147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Children's Comm &amp; Spec Nursing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362983"/>
                  </a:ext>
                </a:extLst>
              </a:tr>
              <a:tr h="35068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Special School Nurses and Herts Transitional 14-21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002750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Children's Eye Care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914178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Paediatric Audiology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295596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Herts Children Looked After &amp; Care Leavers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42928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EPR Core - WHHT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938069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EPR Core - ENHHT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70006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EPR Core - HCC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2382149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- External EPR Core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810693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 Macmillan Brain CARE Team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977140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Maple Frailty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744545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and North Herts Phlebotomy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339514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Leg Ulcer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550902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Herts Adult Bladder &amp; Bowel Care Service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647123"/>
                  </a:ext>
                </a:extLst>
              </a:tr>
              <a:tr h="2225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>
                          <a:solidFill>
                            <a:srgbClr val="242424"/>
                          </a:solidFill>
                          <a:effectLst/>
                          <a:latin typeface="Segoe UI" panose="020B0502040204020203" pitchFamily="34" charset="0"/>
                        </a:rPr>
                        <a:t>East &amp; North Herts Care Co-ordination Centre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918597"/>
                  </a:ext>
                </a:extLst>
              </a:tr>
              <a:tr h="19394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West Herts CLCH West Herts Palliative Care Referral Centre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191667"/>
                  </a:ext>
                </a:extLst>
              </a:tr>
              <a:tr h="205233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HCT CSAIS - Hertfordshire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290004"/>
                  </a:ext>
                </a:extLst>
              </a:tr>
              <a:tr h="205233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HCT Acute Respiratory Hub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010621"/>
                  </a:ext>
                </a:extLst>
              </a:tr>
              <a:tr h="2225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b="0" i="0" u="none" strike="noStrike">
                          <a:solidFill>
                            <a:srgbClr val="242424"/>
                          </a:solidFill>
                          <a:effectLst/>
                          <a:latin typeface="Segoe UI" panose="020B0502040204020203" pitchFamily="34" charset="0"/>
                        </a:rPr>
                        <a:t>Unknown 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089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92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BB99-BF14-40E5-B2D7-F8F24F95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Herts Urgent Care</a:t>
            </a:r>
            <a:br>
              <a:rPr lang="en-GB">
                <a:latin typeface="Arial"/>
                <a:cs typeface="Arial"/>
              </a:rPr>
            </a:br>
            <a:r>
              <a:rPr lang="en-GB">
                <a:latin typeface="Arial"/>
                <a:cs typeface="Arial"/>
              </a:rPr>
              <a:t>Out of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DABED-2BF4-40E1-B56E-01613AB6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22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</a:t>
            </a:r>
            <a:r>
              <a:rPr lang="en-GB" sz="2400" b="1" dirty="0" err="1">
                <a:latin typeface="Arial"/>
                <a:cs typeface="Arial"/>
              </a:rPr>
              <a:t>ShCR</a:t>
            </a:r>
            <a:r>
              <a:rPr lang="en-GB" sz="2400" b="1" dirty="0">
                <a:latin typeface="Arial"/>
                <a:cs typeface="Arial"/>
              </a:rPr>
              <a:t> Monthly Views Overview for Herts Urgent Care (HUC)</a:t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AAA0478A-B822-85CF-8C33-6FE36377B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40015"/>
              </p:ext>
            </p:extLst>
          </p:nvPr>
        </p:nvGraphicFramePr>
        <p:xfrm>
          <a:off x="7369188" y="4791106"/>
          <a:ext cx="3257624" cy="78511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962103208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536049459"/>
                    </a:ext>
                  </a:extLst>
                </a:gridCol>
              </a:tblGrid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06105"/>
                  </a:ext>
                </a:extLst>
              </a:tr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Average Views per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373041"/>
                  </a:ext>
                </a:extLst>
              </a:tr>
            </a:tbl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4C63FFC-283F-4A35-BE89-5062651FF2DC}"/>
              </a:ext>
              <a:ext uri="{147F2762-F138-4A5C-976F-8EAC2B608ADB}">
                <a16:predDERef xmlns:a16="http://schemas.microsoft.com/office/drawing/2014/main" pred="{63C95F5C-16B0-4CA2-B8ED-3D4DA66E43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270598"/>
              </p:ext>
            </p:extLst>
          </p:nvPr>
        </p:nvGraphicFramePr>
        <p:xfrm>
          <a:off x="633585" y="1635117"/>
          <a:ext cx="4939665" cy="197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A936AAD-DC64-E007-E1D9-E15291F18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202" y="1635117"/>
            <a:ext cx="4974767" cy="2328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8EB2C-2C5B-4B8E-E6F9-AE69E66A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02" y="3344893"/>
            <a:ext cx="393226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97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BB99-BF14-40E5-B2D7-F8F24F95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Hospice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DABED-2BF4-40E1-B56E-01613AB6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3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>
                <a:latin typeface="Arial"/>
                <a:cs typeface="Arial"/>
              </a:rPr>
              <a:t>HWE ShCR Monthly Views Overview for </a:t>
            </a:r>
            <a:r>
              <a:rPr lang="en-GB">
                <a:latin typeface="Arial"/>
                <a:cs typeface="Arial"/>
              </a:rPr>
              <a:t>Hospices</a:t>
            </a:r>
            <a:br>
              <a:rPr lang="en-GB">
                <a:latin typeface="Arial"/>
                <a:cs typeface="Arial"/>
              </a:rPr>
            </a:br>
            <a:endParaRPr lang="en-GB" sz="14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CE3F58-4979-FC30-DADB-E14154C5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9" y="1027908"/>
            <a:ext cx="5257295" cy="2854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F5AAB-0017-D499-C54A-57BBDC5C1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411" y="1004317"/>
            <a:ext cx="5157664" cy="2878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CE7343-436E-FADD-C817-3C809E493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227" y="3969005"/>
            <a:ext cx="3244911" cy="20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7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EBBDDB-8B17-ECEC-02D7-725583C44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207962"/>
              </p:ext>
            </p:extLst>
          </p:nvPr>
        </p:nvGraphicFramePr>
        <p:xfrm>
          <a:off x="326133" y="738150"/>
          <a:ext cx="11571261" cy="44657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75902">
                  <a:extLst>
                    <a:ext uri="{9D8B030D-6E8A-4147-A177-3AD203B41FA5}">
                      <a16:colId xmlns:a16="http://schemas.microsoft.com/office/drawing/2014/main" val="1408504203"/>
                    </a:ext>
                  </a:extLst>
                </a:gridCol>
                <a:gridCol w="910641">
                  <a:extLst>
                    <a:ext uri="{9D8B030D-6E8A-4147-A177-3AD203B41FA5}">
                      <a16:colId xmlns:a16="http://schemas.microsoft.com/office/drawing/2014/main" val="1893629453"/>
                    </a:ext>
                  </a:extLst>
                </a:gridCol>
                <a:gridCol w="937678">
                  <a:extLst>
                    <a:ext uri="{9D8B030D-6E8A-4147-A177-3AD203B41FA5}">
                      <a16:colId xmlns:a16="http://schemas.microsoft.com/office/drawing/2014/main" val="3050877757"/>
                    </a:ext>
                  </a:extLst>
                </a:gridCol>
                <a:gridCol w="2020680">
                  <a:extLst>
                    <a:ext uri="{9D8B030D-6E8A-4147-A177-3AD203B41FA5}">
                      <a16:colId xmlns:a16="http://schemas.microsoft.com/office/drawing/2014/main" val="404657726"/>
                    </a:ext>
                  </a:extLst>
                </a:gridCol>
                <a:gridCol w="1012918">
                  <a:extLst>
                    <a:ext uri="{9D8B030D-6E8A-4147-A177-3AD203B41FA5}">
                      <a16:colId xmlns:a16="http://schemas.microsoft.com/office/drawing/2014/main" val="3951633313"/>
                    </a:ext>
                  </a:extLst>
                </a:gridCol>
                <a:gridCol w="918379">
                  <a:extLst>
                    <a:ext uri="{9D8B030D-6E8A-4147-A177-3AD203B41FA5}">
                      <a16:colId xmlns:a16="http://schemas.microsoft.com/office/drawing/2014/main" val="2989950756"/>
                    </a:ext>
                  </a:extLst>
                </a:gridCol>
                <a:gridCol w="2012329">
                  <a:extLst>
                    <a:ext uri="{9D8B030D-6E8A-4147-A177-3AD203B41FA5}">
                      <a16:colId xmlns:a16="http://schemas.microsoft.com/office/drawing/2014/main" val="46921134"/>
                    </a:ext>
                  </a:extLst>
                </a:gridCol>
                <a:gridCol w="1782734">
                  <a:extLst>
                    <a:ext uri="{9D8B030D-6E8A-4147-A177-3AD203B41FA5}">
                      <a16:colId xmlns:a16="http://schemas.microsoft.com/office/drawing/2014/main" val="4181067591"/>
                    </a:ext>
                  </a:extLst>
                </a:gridCol>
              </a:tblGrid>
              <a:tr h="569259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UTILISATION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(views per month)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UNIQUE USERS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(individual staff members per month)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142753"/>
                  </a:ext>
                </a:extLst>
              </a:tr>
              <a:tr h="37761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Trend over 6 months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 change)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Trend over 6 months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 change)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Users as % of total clinical/practitioner headcount*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651736"/>
                  </a:ext>
                </a:extLst>
              </a:tr>
              <a:tr h="29801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PAHT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24714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28287</a:t>
                      </a:r>
                    </a:p>
                  </a:txBody>
                  <a:tcPr marL="5443" marR="5443" marT="5443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1232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1275</a:t>
                      </a:r>
                    </a:p>
                  </a:txBody>
                  <a:tcPr marL="5443" marR="5443" marT="5443" marB="0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56%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461596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WHTH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24544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28444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16%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889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976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39%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37528730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10237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12798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25%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698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818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17%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19%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66238438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HPFT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13489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16350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21%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695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823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18%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34%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08596827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HCC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12167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14690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21%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608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581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-4%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50%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25769291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6335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8065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27%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468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447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-4%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32%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91745337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CLCH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3969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4397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11%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314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284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-10%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Not available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63749944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HUC (OOH)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4057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4472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365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269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-26%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Not available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6944209"/>
                  </a:ext>
                </a:extLst>
              </a:tr>
              <a:tr h="29661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Hospices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1807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2048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121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-12%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Not available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3008598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 Practices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18742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22917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22%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1322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1249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-6%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Not available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83074145"/>
                  </a:ext>
                </a:extLst>
              </a:tr>
              <a:tr h="28559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120061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142468</a:t>
                      </a:r>
                    </a:p>
                  </a:txBody>
                  <a:tcPr marL="5443" marR="5443" marT="5443" marB="0" anchor="b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19%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6712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6828</a:t>
                      </a:r>
                    </a:p>
                  </a:txBody>
                  <a:tcPr marL="5443" marR="5443" marT="5443" marB="0" anchor="b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2%</a:t>
                      </a:r>
                    </a:p>
                  </a:txBody>
                  <a:tcPr marL="5443" marR="5443" marT="5443" marB="0" anchor="b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92600726"/>
                  </a:ext>
                </a:extLst>
              </a:tr>
            </a:tbl>
          </a:graphicData>
        </a:graphic>
      </p:graphicFrame>
      <p:sp>
        <p:nvSpPr>
          <p:cNvPr id="5" name="Right Arrow 4">
            <a:extLst>
              <a:ext uri="{FF2B5EF4-FFF2-40B4-BE49-F238E27FC236}">
                <a16:creationId xmlns:a16="http://schemas.microsoft.com/office/drawing/2014/main" id="{058B0373-F433-278E-2412-DC19DD76772A}"/>
              </a:ext>
            </a:extLst>
          </p:cNvPr>
          <p:cNvSpPr/>
          <p:nvPr/>
        </p:nvSpPr>
        <p:spPr>
          <a:xfrm rot="16200000">
            <a:off x="4609897" y="2149710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2D9D0E-C2D1-7B2A-4693-CF399F0C62C7}"/>
              </a:ext>
            </a:extLst>
          </p:cNvPr>
          <p:cNvSpPr txBox="1"/>
          <p:nvPr/>
        </p:nvSpPr>
        <p:spPr>
          <a:xfrm>
            <a:off x="294361" y="230854"/>
            <a:ext cx="9423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Arial"/>
                <a:cs typeface="Arial"/>
              </a:rPr>
              <a:t>HWE Shared Care Record Utilisation – </a:t>
            </a:r>
            <a:r>
              <a:rPr lang="en-GB" b="1" dirty="0">
                <a:solidFill>
                  <a:schemeClr val="tx2"/>
                </a:solidFill>
                <a:latin typeface="Arial"/>
                <a:cs typeface="Arial"/>
              </a:rPr>
              <a:t>Partner benchmarking April 2025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93A60E-D372-E594-DD64-5ED9621C5EB0}"/>
              </a:ext>
            </a:extLst>
          </p:cNvPr>
          <p:cNvSpPr txBox="1"/>
          <p:nvPr/>
        </p:nvSpPr>
        <p:spPr>
          <a:xfrm>
            <a:off x="294606" y="5181771"/>
            <a:ext cx="11571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sz="1200" dirty="0"/>
              <a:t>Total clinical headcount calculated from </a:t>
            </a:r>
            <a:r>
              <a:rPr lang="en-US" sz="1200" dirty="0">
                <a:hlinkClick r:id="rId2"/>
              </a:rPr>
              <a:t>https://digital.nhs.uk/data-and-information/publications/statistical/nhs-workforce-statistics</a:t>
            </a:r>
            <a:r>
              <a:rPr lang="en-US" sz="1200" dirty="0"/>
              <a:t> November 2023 figures adjusted to remove administrative accesses to the HWE </a:t>
            </a:r>
            <a:r>
              <a:rPr lang="en-US" sz="1200" dirty="0" err="1"/>
              <a:t>ShCR</a:t>
            </a:r>
            <a:r>
              <a:rPr lang="en-US" sz="1200" dirty="0"/>
              <a:t>. NB: Figures for HCC calculated from number of staff who have been provided access to the HWE </a:t>
            </a:r>
            <a:r>
              <a:rPr lang="en-US" sz="1200" dirty="0" err="1"/>
              <a:t>ShCR</a:t>
            </a:r>
            <a:r>
              <a:rPr lang="en-US" sz="1200" dirty="0"/>
              <a:t>.</a:t>
            </a:r>
            <a:endParaRPr lang="en-US" dirty="0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A1CA313D-4E8B-E91E-2E85-42090771D637}"/>
              </a:ext>
            </a:extLst>
          </p:cNvPr>
          <p:cNvSpPr/>
          <p:nvPr/>
        </p:nvSpPr>
        <p:spPr>
          <a:xfrm rot="16200000">
            <a:off x="4604730" y="2733481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2781EA6B-B44E-545D-FF2C-BB6CBD32481A}"/>
              </a:ext>
            </a:extLst>
          </p:cNvPr>
          <p:cNvSpPr/>
          <p:nvPr/>
        </p:nvSpPr>
        <p:spPr>
          <a:xfrm rot="16200000">
            <a:off x="4604734" y="3570391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E1D804D2-6B5F-3C69-0493-D14795D6CCF3}"/>
              </a:ext>
            </a:extLst>
          </p:cNvPr>
          <p:cNvSpPr/>
          <p:nvPr/>
        </p:nvSpPr>
        <p:spPr>
          <a:xfrm rot="16200000">
            <a:off x="4602150" y="3862276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2705CAEB-841D-46EF-2350-0384978159A3}"/>
              </a:ext>
            </a:extLst>
          </p:cNvPr>
          <p:cNvSpPr/>
          <p:nvPr/>
        </p:nvSpPr>
        <p:spPr>
          <a:xfrm rot="16200000">
            <a:off x="4596987" y="4725014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49B1B7E6-26E3-A8A0-6F50-B240FEDFA753}"/>
              </a:ext>
            </a:extLst>
          </p:cNvPr>
          <p:cNvSpPr/>
          <p:nvPr/>
        </p:nvSpPr>
        <p:spPr>
          <a:xfrm rot="16200000">
            <a:off x="4594405" y="5001398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5DDD2AC2-D74E-DC87-CDA3-4ECF4699E722}"/>
              </a:ext>
            </a:extLst>
          </p:cNvPr>
          <p:cNvSpPr/>
          <p:nvPr/>
        </p:nvSpPr>
        <p:spPr>
          <a:xfrm rot="16200000">
            <a:off x="8590386" y="4998817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5">
            <a:extLst>
              <a:ext uri="{FF2B5EF4-FFF2-40B4-BE49-F238E27FC236}">
                <a16:creationId xmlns:a16="http://schemas.microsoft.com/office/drawing/2014/main" id="{37E87E3B-ACE6-E153-FCE7-A23DF4D374B3}"/>
              </a:ext>
            </a:extLst>
          </p:cNvPr>
          <p:cNvSpPr/>
          <p:nvPr/>
        </p:nvSpPr>
        <p:spPr>
          <a:xfrm rot="16200000">
            <a:off x="4594405" y="3007009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70">
            <a:extLst>
              <a:ext uri="{FF2B5EF4-FFF2-40B4-BE49-F238E27FC236}">
                <a16:creationId xmlns:a16="http://schemas.microsoft.com/office/drawing/2014/main" id="{9C2A849B-D8B9-E968-1F3A-3792452C268B}"/>
              </a:ext>
            </a:extLst>
          </p:cNvPr>
          <p:cNvSpPr/>
          <p:nvPr/>
        </p:nvSpPr>
        <p:spPr>
          <a:xfrm rot="5400000">
            <a:off x="8598128" y="4746729"/>
            <a:ext cx="180000" cy="10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Right Arrow 70">
            <a:extLst>
              <a:ext uri="{FF2B5EF4-FFF2-40B4-BE49-F238E27FC236}">
                <a16:creationId xmlns:a16="http://schemas.microsoft.com/office/drawing/2014/main" id="{C82E0087-9DDD-DFAD-7B55-4AAA6B756DA8}"/>
              </a:ext>
            </a:extLst>
          </p:cNvPr>
          <p:cNvSpPr/>
          <p:nvPr/>
        </p:nvSpPr>
        <p:spPr>
          <a:xfrm rot="16200000">
            <a:off x="8590386" y="2983329"/>
            <a:ext cx="180000" cy="1080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Right Arrow 70">
            <a:extLst>
              <a:ext uri="{FF2B5EF4-FFF2-40B4-BE49-F238E27FC236}">
                <a16:creationId xmlns:a16="http://schemas.microsoft.com/office/drawing/2014/main" id="{9C9B9DFA-B052-B327-AD2D-A1684B76AB18}"/>
              </a:ext>
            </a:extLst>
          </p:cNvPr>
          <p:cNvSpPr/>
          <p:nvPr/>
        </p:nvSpPr>
        <p:spPr>
          <a:xfrm rot="5400000">
            <a:off x="8598128" y="4150682"/>
            <a:ext cx="180000" cy="10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Right Arrow 70">
            <a:extLst>
              <a:ext uri="{FF2B5EF4-FFF2-40B4-BE49-F238E27FC236}">
                <a16:creationId xmlns:a16="http://schemas.microsoft.com/office/drawing/2014/main" id="{71F1E484-330C-38C5-11E0-56FF8892B8DE}"/>
              </a:ext>
            </a:extLst>
          </p:cNvPr>
          <p:cNvSpPr/>
          <p:nvPr/>
        </p:nvSpPr>
        <p:spPr>
          <a:xfrm rot="5400000">
            <a:off x="8590386" y="4419738"/>
            <a:ext cx="180000" cy="10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ight Arrow 48">
            <a:extLst>
              <a:ext uri="{FF2B5EF4-FFF2-40B4-BE49-F238E27FC236}">
                <a16:creationId xmlns:a16="http://schemas.microsoft.com/office/drawing/2014/main" id="{0865E848-AE28-6ECF-40F4-E9964F9CC9F0}"/>
              </a:ext>
            </a:extLst>
          </p:cNvPr>
          <p:cNvSpPr/>
          <p:nvPr/>
        </p:nvSpPr>
        <p:spPr>
          <a:xfrm rot="16200000">
            <a:off x="4609897" y="2419978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70">
            <a:extLst>
              <a:ext uri="{FF2B5EF4-FFF2-40B4-BE49-F238E27FC236}">
                <a16:creationId xmlns:a16="http://schemas.microsoft.com/office/drawing/2014/main" id="{40CE408B-10B3-46C7-D486-0DFAF436313A}"/>
              </a:ext>
            </a:extLst>
          </p:cNvPr>
          <p:cNvSpPr/>
          <p:nvPr/>
        </p:nvSpPr>
        <p:spPr>
          <a:xfrm rot="5400000">
            <a:off x="8590386" y="3275817"/>
            <a:ext cx="180000" cy="10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Right Arrow 70">
            <a:extLst>
              <a:ext uri="{FF2B5EF4-FFF2-40B4-BE49-F238E27FC236}">
                <a16:creationId xmlns:a16="http://schemas.microsoft.com/office/drawing/2014/main" id="{64A7D302-929C-5960-0056-9C06B30F69D8}"/>
              </a:ext>
            </a:extLst>
          </p:cNvPr>
          <p:cNvSpPr/>
          <p:nvPr/>
        </p:nvSpPr>
        <p:spPr>
          <a:xfrm rot="5400000">
            <a:off x="8601823" y="3836154"/>
            <a:ext cx="180000" cy="10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Right Arrow 57">
            <a:extLst>
              <a:ext uri="{FF2B5EF4-FFF2-40B4-BE49-F238E27FC236}">
                <a16:creationId xmlns:a16="http://schemas.microsoft.com/office/drawing/2014/main" id="{EB2C2A03-2FF5-2201-D5A4-8EAA01954217}"/>
              </a:ext>
            </a:extLst>
          </p:cNvPr>
          <p:cNvSpPr/>
          <p:nvPr/>
        </p:nvSpPr>
        <p:spPr>
          <a:xfrm rot="16200000">
            <a:off x="4602150" y="3250907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57">
            <a:extLst>
              <a:ext uri="{FF2B5EF4-FFF2-40B4-BE49-F238E27FC236}">
                <a16:creationId xmlns:a16="http://schemas.microsoft.com/office/drawing/2014/main" id="{DD6E8EAC-8650-3DF2-DCC9-757E31CA6CEB}"/>
              </a:ext>
            </a:extLst>
          </p:cNvPr>
          <p:cNvSpPr/>
          <p:nvPr/>
        </p:nvSpPr>
        <p:spPr>
          <a:xfrm rot="16200000">
            <a:off x="4602150" y="4116638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57">
            <a:extLst>
              <a:ext uri="{FF2B5EF4-FFF2-40B4-BE49-F238E27FC236}">
                <a16:creationId xmlns:a16="http://schemas.microsoft.com/office/drawing/2014/main" id="{AF8150D0-B490-5BEC-A40B-849993E2E313}"/>
              </a:ext>
            </a:extLst>
          </p:cNvPr>
          <p:cNvSpPr/>
          <p:nvPr/>
        </p:nvSpPr>
        <p:spPr>
          <a:xfrm rot="16200000">
            <a:off x="4594405" y="4409352"/>
            <a:ext cx="180000" cy="108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70">
            <a:extLst>
              <a:ext uri="{FF2B5EF4-FFF2-40B4-BE49-F238E27FC236}">
                <a16:creationId xmlns:a16="http://schemas.microsoft.com/office/drawing/2014/main" id="{44608E9B-9D9C-505E-E206-C0A738CCD338}"/>
              </a:ext>
            </a:extLst>
          </p:cNvPr>
          <p:cNvSpPr/>
          <p:nvPr/>
        </p:nvSpPr>
        <p:spPr>
          <a:xfrm rot="5400000">
            <a:off x="8577798" y="3546710"/>
            <a:ext cx="180000" cy="10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Right Arrow 70">
            <a:extLst>
              <a:ext uri="{FF2B5EF4-FFF2-40B4-BE49-F238E27FC236}">
                <a16:creationId xmlns:a16="http://schemas.microsoft.com/office/drawing/2014/main" id="{BE8A3FBD-2D09-A688-A287-34A48FB9562F}"/>
              </a:ext>
            </a:extLst>
          </p:cNvPr>
          <p:cNvSpPr/>
          <p:nvPr/>
        </p:nvSpPr>
        <p:spPr>
          <a:xfrm rot="16200000">
            <a:off x="8580186" y="2691486"/>
            <a:ext cx="180000" cy="1080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Right Arrow 70">
            <a:extLst>
              <a:ext uri="{FF2B5EF4-FFF2-40B4-BE49-F238E27FC236}">
                <a16:creationId xmlns:a16="http://schemas.microsoft.com/office/drawing/2014/main" id="{F5381E1D-D07F-F2F7-F2CC-E2FAF660164D}"/>
              </a:ext>
            </a:extLst>
          </p:cNvPr>
          <p:cNvSpPr/>
          <p:nvPr/>
        </p:nvSpPr>
        <p:spPr>
          <a:xfrm rot="16200000">
            <a:off x="8569709" y="2404929"/>
            <a:ext cx="180000" cy="1080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Right Arrow 70">
            <a:extLst>
              <a:ext uri="{FF2B5EF4-FFF2-40B4-BE49-F238E27FC236}">
                <a16:creationId xmlns:a16="http://schemas.microsoft.com/office/drawing/2014/main" id="{A0CAA829-C13F-10BC-FF70-D7203B76C2BB}"/>
              </a:ext>
            </a:extLst>
          </p:cNvPr>
          <p:cNvSpPr/>
          <p:nvPr/>
        </p:nvSpPr>
        <p:spPr>
          <a:xfrm rot="16200000">
            <a:off x="8569709" y="2113545"/>
            <a:ext cx="180000" cy="1080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5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BB99-BF14-40E5-B2D7-F8F24F95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1709738"/>
            <a:ext cx="10828704" cy="2852737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Hertfordshire County Council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DABED-2BF4-40E1-B56E-01613AB6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73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>
                <a:latin typeface="Arial"/>
                <a:cs typeface="Arial"/>
              </a:rPr>
              <a:t>HWE ShCR Monthly Views Overview for Herts County Council (HCC)</a:t>
            </a:r>
            <a:endParaRPr lang="en-GB" sz="24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5F322E6B-CDC2-388D-3201-0459C51EE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925968"/>
              </p:ext>
            </p:extLst>
          </p:nvPr>
        </p:nvGraphicFramePr>
        <p:xfrm>
          <a:off x="7369188" y="5055479"/>
          <a:ext cx="3257624" cy="78511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962103208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536049459"/>
                    </a:ext>
                  </a:extLst>
                </a:gridCol>
              </a:tblGrid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06105"/>
                  </a:ext>
                </a:extLst>
              </a:tr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Average Views per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37304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0782D06-84EE-0548-96FB-7145FAF1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80" y="1404342"/>
            <a:ext cx="4895512" cy="281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D91F1-5551-4D96-53A9-420E7A72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778" y="1376788"/>
            <a:ext cx="474309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38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9" y="3927032"/>
            <a:ext cx="11368102" cy="1325563"/>
          </a:xfrm>
        </p:spPr>
        <p:txBody>
          <a:bodyPr/>
          <a:lstStyle/>
          <a:p>
            <a:r>
              <a:rPr lang="en-GB" sz="6000">
                <a:latin typeface="Arial"/>
                <a:cs typeface="Arial"/>
              </a:rPr>
              <a:t>GP Utilisation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55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329071"/>
            <a:ext cx="11368102" cy="1325563"/>
          </a:xfrm>
        </p:spPr>
        <p:txBody>
          <a:bodyPr>
            <a:normAutofit/>
          </a:bodyPr>
          <a:lstStyle/>
          <a:p>
            <a:r>
              <a:rPr lang="en-GB" sz="2400" b="1">
                <a:latin typeface="Arial"/>
                <a:cs typeface="Arial"/>
              </a:rPr>
              <a:t>HWE Shared Care Record Monthly Views Overview by Place</a:t>
            </a:r>
            <a:br>
              <a:rPr lang="en-GB" sz="2400" b="1"/>
            </a:b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EAEA4-D85C-1F66-3B4F-278F669129A8}"/>
              </a:ext>
            </a:extLst>
          </p:cNvPr>
          <p:cNvSpPr txBox="1">
            <a:spLocks/>
          </p:cNvSpPr>
          <p:nvPr/>
        </p:nvSpPr>
        <p:spPr>
          <a:xfrm>
            <a:off x="507332" y="15148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800" i="1"/>
          </a:p>
          <a:p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A195328-0B2F-4618-9AC6-76C876D70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63268"/>
              </p:ext>
            </p:extLst>
          </p:nvPr>
        </p:nvGraphicFramePr>
        <p:xfrm>
          <a:off x="701009" y="3107072"/>
          <a:ext cx="6318687" cy="2549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7052BCE-52B5-F618-2E14-391938C90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27437"/>
              </p:ext>
            </p:extLst>
          </p:nvPr>
        </p:nvGraphicFramePr>
        <p:xfrm>
          <a:off x="701009" y="1496941"/>
          <a:ext cx="9843164" cy="1325562"/>
        </p:xfrm>
        <a:graphic>
          <a:graphicData uri="http://schemas.openxmlformats.org/drawingml/2006/table">
            <a:tbl>
              <a:tblPr/>
              <a:tblGrid>
                <a:gridCol w="3218981">
                  <a:extLst>
                    <a:ext uri="{9D8B030D-6E8A-4147-A177-3AD203B41FA5}">
                      <a16:colId xmlns:a16="http://schemas.microsoft.com/office/drawing/2014/main" val="3397131392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124281059"/>
                    </a:ext>
                  </a:extLst>
                </a:gridCol>
                <a:gridCol w="731587">
                  <a:extLst>
                    <a:ext uri="{9D8B030D-6E8A-4147-A177-3AD203B41FA5}">
                      <a16:colId xmlns:a16="http://schemas.microsoft.com/office/drawing/2014/main" val="2151609999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2724918929"/>
                    </a:ext>
                  </a:extLst>
                </a:gridCol>
                <a:gridCol w="678380">
                  <a:extLst>
                    <a:ext uri="{9D8B030D-6E8A-4147-A177-3AD203B41FA5}">
                      <a16:colId xmlns:a16="http://schemas.microsoft.com/office/drawing/2014/main" val="1552736733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821278285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3487250713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2276885090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440038904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4084616585"/>
                    </a:ext>
                  </a:extLst>
                </a:gridCol>
              </a:tblGrid>
              <a:tr h="2209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307890"/>
                  </a:ext>
                </a:extLst>
              </a:tr>
              <a:tr h="2209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NHS Herts Valleys CCG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64414"/>
                  </a:ext>
                </a:extLst>
              </a:tr>
              <a:tr h="2209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&amp; North Herts CCG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722477"/>
                  </a:ext>
                </a:extLst>
              </a:tr>
              <a:tr h="2209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Essex CCG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26526"/>
                  </a:ext>
                </a:extLst>
              </a:tr>
              <a:tr h="2209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 of practices using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404"/>
                  </a:ext>
                </a:extLst>
              </a:tr>
              <a:tr h="2209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practices using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400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37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>
                <a:latin typeface="Arial"/>
                <a:cs typeface="Arial"/>
              </a:rPr>
              <a:t>HWE Shared Care Record Utilisation - Overview 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DB8A9-3B29-E4D6-780F-7FCFDF810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57" y="808264"/>
            <a:ext cx="9271316" cy="493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Shared Care Record – Total Views and Unique Users</a:t>
            </a: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21E0D-0AF1-76E3-B421-6E56A4E4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01" y="1786238"/>
            <a:ext cx="4812364" cy="2336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AB98F9-DB2B-74BA-E162-4C67C62A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786240"/>
            <a:ext cx="4979492" cy="23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6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F75E-B7C8-4C73-A554-7A867C22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NHS Trusts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5060F-EE13-4454-AC52-1C8E1263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0F9BAD-6EF7-E1A7-ECA9-58F2BFE9C938}"/>
              </a:ext>
            </a:extLst>
          </p:cNvPr>
          <p:cNvSpPr txBox="1">
            <a:spLocks/>
          </p:cNvSpPr>
          <p:nvPr/>
        </p:nvSpPr>
        <p:spPr>
          <a:xfrm>
            <a:off x="831850" y="4649935"/>
            <a:ext cx="10515600" cy="4916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rgbClr val="007AC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AH, WHTH, ENHT, </a:t>
            </a:r>
            <a:r>
              <a:rPr lang="en-GB" sz="2800" b="1" dirty="0">
                <a:solidFill>
                  <a:schemeClr val="tx1"/>
                </a:solidFill>
                <a:latin typeface="Arial"/>
                <a:cs typeface="Arial"/>
              </a:rPr>
              <a:t>Mental Health &amp; Learning Disability Trust HPFT</a:t>
            </a:r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  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3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6880F-ACA8-F765-834D-658292787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661D902-B3AE-FA55-258B-66A7760B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75" y="329071"/>
            <a:ext cx="11368102" cy="132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ShCR Monthly Views</a:t>
            </a:r>
            <a:r>
              <a:rPr lang="en-GB" dirty="0">
                <a:latin typeface="Arial"/>
                <a:cs typeface="Arial"/>
              </a:rPr>
              <a:t> and users insight - Acute</a:t>
            </a: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ED071-55B2-8D06-108D-6A34BDFA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A3096-04DE-EFBA-7E90-939ABBDCF9CB}"/>
              </a:ext>
            </a:extLst>
          </p:cNvPr>
          <p:cNvSpPr txBox="1">
            <a:spLocks/>
          </p:cNvSpPr>
          <p:nvPr/>
        </p:nvSpPr>
        <p:spPr>
          <a:xfrm>
            <a:off x="507332" y="15148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800" i="1"/>
          </a:p>
          <a:p>
            <a:endParaRPr lang="en-GB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7F2AC57-F4A5-3DE2-53F5-5A2EFB02A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461746"/>
              </p:ext>
            </p:extLst>
          </p:nvPr>
        </p:nvGraphicFramePr>
        <p:xfrm>
          <a:off x="6377339" y="4518993"/>
          <a:ext cx="4876872" cy="86340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962103208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536049459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748009466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2663525966"/>
                    </a:ext>
                  </a:extLst>
                </a:gridCol>
              </a:tblGrid>
              <a:tr h="470848">
                <a:tc>
                  <a:txBody>
                    <a:bodyPr/>
                    <a:lstStyle/>
                    <a:p>
                      <a:r>
                        <a:rPr lang="en-GB" dirty="0"/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06105"/>
                  </a:ext>
                </a:extLst>
              </a:tr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Average Views per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37304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63D2C3E-86E6-D36A-78BF-58EDECD8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43" y="1181557"/>
            <a:ext cx="4966852" cy="2247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CCD11A-C973-75DE-B916-E034C55A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3" y="3576028"/>
            <a:ext cx="4966852" cy="2290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99F5B-87A5-BA47-2240-B03F050CE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81557"/>
            <a:ext cx="4876873" cy="22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7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buNone/>
            </a:pPr>
            <a:r>
              <a:rPr lang="en-GB" b="1"/>
              <a:t>HWE ShCR Monthly Views Overview by Mental Health &amp; Learning Disability Trust HPFT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F44BBF2-B017-7E4E-A0AD-F8D92532D70A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2FFF1295-727E-FE21-99E8-03723BF4C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57585"/>
              </p:ext>
            </p:extLst>
          </p:nvPr>
        </p:nvGraphicFramePr>
        <p:xfrm>
          <a:off x="7499592" y="5104474"/>
          <a:ext cx="3257624" cy="78511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962103208"/>
                    </a:ext>
                  </a:extLst>
                </a:gridCol>
                <a:gridCol w="809624">
                  <a:extLst>
                    <a:ext uri="{9D8B030D-6E8A-4147-A177-3AD203B41FA5}">
                      <a16:colId xmlns:a16="http://schemas.microsoft.com/office/drawing/2014/main" val="536049459"/>
                    </a:ext>
                  </a:extLst>
                </a:gridCol>
              </a:tblGrid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HPFT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06105"/>
                  </a:ext>
                </a:extLst>
              </a:tr>
              <a:tr h="392558">
                <a:tc>
                  <a:txBody>
                    <a:bodyPr/>
                    <a:lstStyle/>
                    <a:p>
                      <a:r>
                        <a:rPr lang="en-GB" dirty="0"/>
                        <a:t>Average Views per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37304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6CC3DB-66F0-C5C8-6705-482A61D99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82" y="1914799"/>
            <a:ext cx="4999153" cy="2456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78CDF-A370-0743-A36E-B1A10D1D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299" y="1914799"/>
            <a:ext cx="5300716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9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28801C-A667-0CE6-39B0-A00F3F0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latin typeface="Arial"/>
                <a:cs typeface="Arial"/>
              </a:rPr>
              <a:t>HWE </a:t>
            </a:r>
            <a:r>
              <a:rPr lang="en-GB" sz="2400" b="1" dirty="0" err="1">
                <a:latin typeface="Arial"/>
                <a:cs typeface="Arial"/>
              </a:rPr>
              <a:t>ShCR</a:t>
            </a:r>
            <a:r>
              <a:rPr lang="en-GB" sz="2400" b="1" dirty="0">
                <a:latin typeface="Arial"/>
                <a:cs typeface="Arial"/>
              </a:rPr>
              <a:t> Monthly Views Overview by Job Role – Acute and Mental Health</a:t>
            </a:r>
            <a:br>
              <a:rPr lang="en-GB" sz="2400" b="1" dirty="0">
                <a:latin typeface="Arial"/>
                <a:cs typeface="Arial"/>
              </a:rPr>
            </a:br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5FB21-64E1-C643-B39F-8D54E820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EAEA4-D85C-1F66-3B4F-278F669129A8}"/>
              </a:ext>
            </a:extLst>
          </p:cNvPr>
          <p:cNvSpPr txBox="1">
            <a:spLocks/>
          </p:cNvSpPr>
          <p:nvPr/>
        </p:nvSpPr>
        <p:spPr>
          <a:xfrm>
            <a:off x="507332" y="15148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800" i="1"/>
          </a:p>
          <a:p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8CC00A4-C6B6-4E37-93F0-6681C71A173D}"/>
              </a:ext>
              <a:ext uri="{147F2762-F138-4A5C-976F-8EAC2B608ADB}">
                <a16:predDERef xmlns:a16="http://schemas.microsoft.com/office/drawing/2014/main" pred="{FB825809-DB5B-464D-81FD-8994B2305C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341690"/>
              </p:ext>
            </p:extLst>
          </p:nvPr>
        </p:nvGraphicFramePr>
        <p:xfrm>
          <a:off x="-291438" y="612188"/>
          <a:ext cx="4360397" cy="314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0550A7D9-6175-C0A0-594C-31734D4FB21B}"/>
              </a:ext>
            </a:extLst>
          </p:cNvPr>
          <p:cNvSpPr txBox="1"/>
          <p:nvPr/>
        </p:nvSpPr>
        <p:spPr>
          <a:xfrm>
            <a:off x="5857565" y="2840372"/>
            <a:ext cx="854110" cy="4622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/>
                </a:solidFill>
              </a:rPr>
              <a:t>ENHT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7935E5F-327F-47E8-A188-08F21B29F1C9}"/>
              </a:ext>
              <a:ext uri="{147F2762-F138-4A5C-976F-8EAC2B608ADB}">
                <a16:predDERef xmlns:a16="http://schemas.microsoft.com/office/drawing/2014/main" pred="{AC571344-09C7-4294-8625-E4488A488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514609"/>
              </p:ext>
            </p:extLst>
          </p:nvPr>
        </p:nvGraphicFramePr>
        <p:xfrm>
          <a:off x="5621430" y="2690220"/>
          <a:ext cx="4933949" cy="347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C777D38-DFBA-4DA6-916D-D228E28D8DC3}"/>
              </a:ext>
              <a:ext uri="{147F2762-F138-4A5C-976F-8EAC2B608ADB}">
                <a16:predDERef xmlns:a16="http://schemas.microsoft.com/office/drawing/2014/main" pred="{AC571344-09C7-4294-8625-E4488A488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961929"/>
              </p:ext>
            </p:extLst>
          </p:nvPr>
        </p:nvGraphicFramePr>
        <p:xfrm>
          <a:off x="4302442" y="2186940"/>
          <a:ext cx="3587115" cy="248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C777D38-DFBA-4DA6-916D-D228E28D8DC3}"/>
              </a:ext>
              <a:ext uri="{147F2762-F138-4A5C-976F-8EAC2B608ADB}">
                <a16:predDERef xmlns:a16="http://schemas.microsoft.com/office/drawing/2014/main" pred="{AC571344-09C7-4294-8625-E4488A488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785552"/>
              </p:ext>
            </p:extLst>
          </p:nvPr>
        </p:nvGraphicFramePr>
        <p:xfrm>
          <a:off x="4061883" y="584742"/>
          <a:ext cx="6410849" cy="5125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584EE39-8ACD-4DE2-A947-3928D9EF727B}"/>
              </a:ext>
              <a:ext uri="{147F2762-F138-4A5C-976F-8EAC2B608ADB}">
                <a16:predDERef xmlns:a16="http://schemas.microsoft.com/office/drawing/2014/main" pred="{38020970-EB45-4458-978A-AA1A860CC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328267"/>
              </p:ext>
            </p:extLst>
          </p:nvPr>
        </p:nvGraphicFramePr>
        <p:xfrm>
          <a:off x="-1840141" y="16639"/>
          <a:ext cx="6813708" cy="4261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EE34EB1D-A3BB-3503-6A83-8205AB3223BE}"/>
              </a:ext>
            </a:extLst>
          </p:cNvPr>
          <p:cNvSpPr txBox="1"/>
          <p:nvPr/>
        </p:nvSpPr>
        <p:spPr>
          <a:xfrm>
            <a:off x="5886413" y="3837624"/>
            <a:ext cx="879667" cy="47445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/>
                </a:solidFill>
              </a:rPr>
              <a:t>WHTH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CCD97D5E-366A-3E0D-A1B2-4DE1D17C4C9C}"/>
              </a:ext>
            </a:extLst>
          </p:cNvPr>
          <p:cNvSpPr txBox="1"/>
          <p:nvPr/>
        </p:nvSpPr>
        <p:spPr>
          <a:xfrm>
            <a:off x="3017417" y="3983626"/>
            <a:ext cx="1050677" cy="5422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/>
                </a:solidFill>
              </a:rPr>
              <a:t>ENHT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DBCFCAF-B769-4FC4-815F-2CDCF517D291}"/>
              </a:ext>
              <a:ext uri="{147F2762-F138-4A5C-976F-8EAC2B608ADB}">
                <a16:predDERef xmlns:a16="http://schemas.microsoft.com/office/drawing/2014/main" pred="{87FC7AA3-6333-4829-BAB4-351EC6C7EC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506023"/>
              </p:ext>
            </p:extLst>
          </p:nvPr>
        </p:nvGraphicFramePr>
        <p:xfrm>
          <a:off x="1130735" y="3028378"/>
          <a:ext cx="4687124" cy="317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TextBox 1">
            <a:extLst>
              <a:ext uri="{FF2B5EF4-FFF2-40B4-BE49-F238E27FC236}">
                <a16:creationId xmlns:a16="http://schemas.microsoft.com/office/drawing/2014/main" id="{B253B4D9-27D9-E2CE-87F2-86AEA419F2D2}"/>
              </a:ext>
            </a:extLst>
          </p:cNvPr>
          <p:cNvSpPr txBox="1"/>
          <p:nvPr/>
        </p:nvSpPr>
        <p:spPr>
          <a:xfrm>
            <a:off x="7693215" y="4996297"/>
            <a:ext cx="985140" cy="49455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/>
                </a:solidFill>
              </a:rPr>
              <a:t>HPFT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DF38D4-7640-6A2F-9655-7098F1ECD5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47" y="3537783"/>
            <a:ext cx="3830216" cy="2322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D9C8B8-C08F-C079-DA6A-AC93010073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381" y="1035518"/>
            <a:ext cx="3816411" cy="2484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E1C275-3AD7-ED61-454C-5F58AE0B2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3528" y="1070876"/>
            <a:ext cx="3049465" cy="24368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BD1829-14A5-F2E7-1EC0-0A3690705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3528" y="3507751"/>
            <a:ext cx="3620097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0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9919-3E40-444A-915C-052F307F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Community Providers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E92E6-4893-47ED-9117-93BEF7A5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4BBF2-B017-7E4E-A0AD-F8D92532D7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2766"/>
      </p:ext>
    </p:extLst>
  </p:cSld>
  <p:clrMapOvr>
    <a:masterClrMapping/>
  </p:clrMapOvr>
</p:sld>
</file>

<file path=ppt/theme/theme1.xml><?xml version="1.0" encoding="utf-8"?>
<a:theme xmlns:a="http://schemas.openxmlformats.org/drawingml/2006/main" name="HWEICS">
  <a:themeElements>
    <a:clrScheme name="HWEICS">
      <a:dk1>
        <a:srgbClr val="000000"/>
      </a:dk1>
      <a:lt1>
        <a:srgbClr val="FFFFFF"/>
      </a:lt1>
      <a:dk2>
        <a:srgbClr val="007265"/>
      </a:dk2>
      <a:lt2>
        <a:srgbClr val="E7E6E6"/>
      </a:lt2>
      <a:accent1>
        <a:srgbClr val="FF504E"/>
      </a:accent1>
      <a:accent2>
        <a:srgbClr val="009CD8"/>
      </a:accent2>
      <a:accent3>
        <a:srgbClr val="70309F"/>
      </a:accent3>
      <a:accent4>
        <a:srgbClr val="F46403"/>
      </a:accent4>
      <a:accent5>
        <a:srgbClr val="AE2572"/>
      </a:accent5>
      <a:accent6>
        <a:srgbClr val="FEC000"/>
      </a:accent6>
      <a:hlink>
        <a:srgbClr val="00B2F6"/>
      </a:hlink>
      <a:folHlink>
        <a:srgbClr val="E330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WEICS" id="{953604C5-04A7-4A7E-A9BF-B8A8F492660B}" vid="{CE00CFD8-E0CA-497E-A798-2FFCBAA10C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8CED2A3884D843AFFBE3AE578160ED" ma:contentTypeVersion="21" ma:contentTypeDescription="Create a new document." ma:contentTypeScope="" ma:versionID="94ac1cc30b4cb59df91e31c963b4981e">
  <xsd:schema xmlns:xsd="http://www.w3.org/2001/XMLSchema" xmlns:xs="http://www.w3.org/2001/XMLSchema" xmlns:p="http://schemas.microsoft.com/office/2006/metadata/properties" xmlns:ns1="http://schemas.microsoft.com/sharepoint/v3" xmlns:ns2="5c2d5acd-5d6f-4f08-acee-5238a22c7506" xmlns:ns3="7d803f3b-2eae-422f-9ec8-5f1dda2d3fdf" targetNamespace="http://schemas.microsoft.com/office/2006/metadata/properties" ma:root="true" ma:fieldsID="fda5804fff514537eab2cfa66bb9d17f" ns1:_="" ns2:_="" ns3:_="">
    <xsd:import namespace="http://schemas.microsoft.com/sharepoint/v3"/>
    <xsd:import namespace="5c2d5acd-5d6f-4f08-acee-5238a22c7506"/>
    <xsd:import namespace="7d803f3b-2eae-422f-9ec8-5f1dda2d3f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2d5acd-5d6f-4f08-acee-5238a22c750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69369f6d-7232-4269-a293-87574917b9e6}" ma:internalName="TaxCatchAll" ma:showField="CatchAllData" ma:web="5c2d5acd-5d6f-4f08-acee-5238a22c75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03f3b-2eae-422f-9ec8-5f1dda2d3f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5c2d5acd-5d6f-4f08-acee-5238a22c7506">PTRPWJJJXZMT-327826222-3059</_dlc_DocId>
    <_dlc_DocIdUrl xmlns="5c2d5acd-5d6f-4f08-acee-5238a22c7506">
      <Url>https://nhs.sharepoint.com/sites/YDD17_HWEICS/sharedcarerecordprogramme/_layouts/15/DocIdRedir.aspx?ID=PTRPWJJJXZMT-327826222-3059</Url>
      <Description>PTRPWJJJXZMT-327826222-3059</Description>
    </_dlc_DocIdUrl>
    <SharedWithUsers xmlns="5c2d5acd-5d6f-4f08-acee-5238a22c7506">
      <UserInfo>
        <DisplayName>JEFFS, Graeme (NHS EAST AND NORTH HERTFORDSHIRE CCG)</DisplayName>
        <AccountId>39</AccountId>
        <AccountType/>
      </UserInfo>
      <UserInfo>
        <DisplayName>VEKARIA, Rajni (BURVILL HOUSE SURGERY)</DisplayName>
        <AccountId>263</AccountId>
        <AccountType/>
      </UserInfo>
      <UserInfo>
        <DisplayName>BURNSIDE, Lorna (THE PRINCESS ALEXANDRA HOSPITAL NHS TRUST)</DisplayName>
        <AccountId>578</AccountId>
        <AccountType/>
      </UserInfo>
    </SharedWithUsers>
    <TaxCatchAll xmlns="5c2d5acd-5d6f-4f08-acee-5238a22c7506" xsi:nil="true"/>
    <lcf76f155ced4ddcb4097134ff3c332f xmlns="7d803f3b-2eae-422f-9ec8-5f1dda2d3fd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952DA2-98B1-4569-9FC3-62264D13D8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86DD42-22A3-4D6F-B66B-6C762D1443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c2d5acd-5d6f-4f08-acee-5238a22c7506"/>
    <ds:schemaRef ds:uri="7d803f3b-2eae-422f-9ec8-5f1dda2d3f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EA60CE-2FC0-4116-A1AC-57345E7135A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B74295-9873-442A-9D7C-D56EE362D0BE}">
  <ds:schemaRefs>
    <ds:schemaRef ds:uri="http://purl.org/dc/elements/1.1/"/>
    <ds:schemaRef ds:uri="http://www.w3.org/XML/1998/namespace"/>
    <ds:schemaRef ds:uri="7d803f3b-2eae-422f-9ec8-5f1dda2d3fdf"/>
    <ds:schemaRef ds:uri="5c2d5acd-5d6f-4f08-acee-5238a22c7506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HWEICS</Template>
  <TotalTime>9280</TotalTime>
  <Words>2012</Words>
  <Application>Microsoft Office PowerPoint</Application>
  <PresentationFormat>Widescreen</PresentationFormat>
  <Paragraphs>1057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 Display</vt:lpstr>
      <vt:lpstr>Arial</vt:lpstr>
      <vt:lpstr>Calibri</vt:lpstr>
      <vt:lpstr>Calibri Light</vt:lpstr>
      <vt:lpstr>Segoe UI</vt:lpstr>
      <vt:lpstr>HWEICS</vt:lpstr>
      <vt:lpstr>Utilisation Report September 2025</vt:lpstr>
      <vt:lpstr>PowerPoint Presentation</vt:lpstr>
      <vt:lpstr>HWE Shared Care Record Utilisation - Overview </vt:lpstr>
      <vt:lpstr>HWE Shared Care Record – Total Views and Unique Users</vt:lpstr>
      <vt:lpstr>NHS Trusts</vt:lpstr>
      <vt:lpstr>HWE ShCR Monthly Views and users insight - Acute</vt:lpstr>
      <vt:lpstr>HWE ShCR Monthly Views Overview by Mental Health &amp; Learning Disability Trust HPFT</vt:lpstr>
      <vt:lpstr>HWE ShCR Monthly Views Overview by Job Role – Acute and Mental Health </vt:lpstr>
      <vt:lpstr>Community Providers</vt:lpstr>
      <vt:lpstr>HWE ShCR Monthly Views Overview by Community Trusts</vt:lpstr>
      <vt:lpstr>HWE ShCR Monthly Views Overview - HCT </vt:lpstr>
      <vt:lpstr>HWE ShCR Monthly Views Overview - HCT </vt:lpstr>
      <vt:lpstr>HWE ShCR Monthly Views Overview - HCT </vt:lpstr>
      <vt:lpstr>HWE ShCR Monthly Views Overview - HCT </vt:lpstr>
      <vt:lpstr>HWE ShCR Monthly Views Overview - HCT </vt:lpstr>
      <vt:lpstr>Herts Urgent Care Out of Hours</vt:lpstr>
      <vt:lpstr>HWE ShCR Monthly Views Overview for Herts Urgent Care (HUC) </vt:lpstr>
      <vt:lpstr>Hospice</vt:lpstr>
      <vt:lpstr>HWE ShCR Monthly Views Overview for Hospices </vt:lpstr>
      <vt:lpstr>Hertfordshire County Council</vt:lpstr>
      <vt:lpstr>HWE ShCR Monthly Views Overview for Herts County Council (HCC)</vt:lpstr>
      <vt:lpstr>GP Utilisation</vt:lpstr>
      <vt:lpstr>HWE Shared Care Record Monthly Views Overview by Place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Hertfordshire and West Essex  Integrated Care System</dc:title>
  <dc:subject/>
  <dc:creator>Vicki Anderson</dc:creator>
  <cp:keywords/>
  <dc:description/>
  <cp:lastModifiedBy>RAUT, Caroline (NHS HERTFORDSHIRE AND WEST ESSEX ICB - 06N)</cp:lastModifiedBy>
  <cp:revision>95</cp:revision>
  <dcterms:created xsi:type="dcterms:W3CDTF">2021-07-05T10:33:04Z</dcterms:created>
  <dcterms:modified xsi:type="dcterms:W3CDTF">2025-10-17T10:04:14Z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0x010100638CED2A3884D843AFFBE3AE578160ED</vt:lpwstr>
  </property>
  <property fmtid="{D5CDD505-2E9C-101B-9397-08002B2CF9AE}" pid="3" name="MediaServiceImageTags">
    <vt:lpwstr/>
  </property>
  <property fmtid="{D5CDD505-2E9C-101B-9397-08002B2CF9AE}" pid="4" name="_dlc_DocIdItemGuid">
    <vt:lpwstr>c410a334-296e-4765-a0af-ebf86a2b38d2</vt:lpwstr>
  </property>
</Properties>
</file>